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52" r:id="rId1"/>
  </p:sldMasterIdLst>
  <p:notesMasterIdLst>
    <p:notesMasterId r:id="rId48"/>
  </p:notesMasterIdLst>
  <p:handoutMasterIdLst>
    <p:handoutMasterId r:id="rId49"/>
  </p:handoutMasterIdLst>
  <p:sldIdLst>
    <p:sldId id="444" r:id="rId2"/>
    <p:sldId id="472" r:id="rId3"/>
    <p:sldId id="473" r:id="rId4"/>
    <p:sldId id="477" r:id="rId5"/>
    <p:sldId id="478" r:id="rId6"/>
    <p:sldId id="479" r:id="rId7"/>
    <p:sldId id="480" r:id="rId8"/>
    <p:sldId id="481" r:id="rId9"/>
    <p:sldId id="482" r:id="rId10"/>
    <p:sldId id="483" r:id="rId11"/>
    <p:sldId id="485" r:id="rId12"/>
    <p:sldId id="486" r:id="rId13"/>
    <p:sldId id="487" r:id="rId14"/>
    <p:sldId id="484" r:id="rId15"/>
    <p:sldId id="488" r:id="rId16"/>
    <p:sldId id="507" r:id="rId17"/>
    <p:sldId id="508" r:id="rId18"/>
    <p:sldId id="509" r:id="rId19"/>
    <p:sldId id="514" r:id="rId20"/>
    <p:sldId id="515" r:id="rId21"/>
    <p:sldId id="516" r:id="rId22"/>
    <p:sldId id="510" r:id="rId23"/>
    <p:sldId id="517" r:id="rId24"/>
    <p:sldId id="519" r:id="rId25"/>
    <p:sldId id="520" r:id="rId26"/>
    <p:sldId id="521" r:id="rId27"/>
    <p:sldId id="522" r:id="rId28"/>
    <p:sldId id="523" r:id="rId29"/>
    <p:sldId id="527" r:id="rId30"/>
    <p:sldId id="528" r:id="rId31"/>
    <p:sldId id="525" r:id="rId32"/>
    <p:sldId id="526" r:id="rId33"/>
    <p:sldId id="529" r:id="rId34"/>
    <p:sldId id="530" r:id="rId35"/>
    <p:sldId id="531" r:id="rId36"/>
    <p:sldId id="532" r:id="rId37"/>
    <p:sldId id="533" r:id="rId38"/>
    <p:sldId id="512" r:id="rId39"/>
    <p:sldId id="513" r:id="rId40"/>
    <p:sldId id="489" r:id="rId41"/>
    <p:sldId id="534" r:id="rId42"/>
    <p:sldId id="535" r:id="rId43"/>
    <p:sldId id="536" r:id="rId44"/>
    <p:sldId id="537" r:id="rId45"/>
    <p:sldId id="538" r:id="rId46"/>
    <p:sldId id="539" r:id="rId47"/>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黑体" pitchFamily="2" charset="-122"/>
        <a:cs typeface="+mn-cs"/>
      </a:defRPr>
    </a:lvl1pPr>
    <a:lvl2pPr marL="457200" algn="ctr" rtl="0" fontAlgn="base">
      <a:spcBef>
        <a:spcPct val="0"/>
      </a:spcBef>
      <a:spcAft>
        <a:spcPct val="0"/>
      </a:spcAft>
      <a:defRPr kern="1200">
        <a:solidFill>
          <a:schemeClr val="tx1"/>
        </a:solidFill>
        <a:latin typeface="Arial" charset="0"/>
        <a:ea typeface="黑体" pitchFamily="2" charset="-122"/>
        <a:cs typeface="+mn-cs"/>
      </a:defRPr>
    </a:lvl2pPr>
    <a:lvl3pPr marL="914400" algn="ctr" rtl="0" fontAlgn="base">
      <a:spcBef>
        <a:spcPct val="0"/>
      </a:spcBef>
      <a:spcAft>
        <a:spcPct val="0"/>
      </a:spcAft>
      <a:defRPr kern="1200">
        <a:solidFill>
          <a:schemeClr val="tx1"/>
        </a:solidFill>
        <a:latin typeface="Arial" charset="0"/>
        <a:ea typeface="黑体" pitchFamily="2" charset="-122"/>
        <a:cs typeface="+mn-cs"/>
      </a:defRPr>
    </a:lvl3pPr>
    <a:lvl4pPr marL="1371600" algn="ctr" rtl="0" fontAlgn="base">
      <a:spcBef>
        <a:spcPct val="0"/>
      </a:spcBef>
      <a:spcAft>
        <a:spcPct val="0"/>
      </a:spcAft>
      <a:defRPr kern="1200">
        <a:solidFill>
          <a:schemeClr val="tx1"/>
        </a:solidFill>
        <a:latin typeface="Arial" charset="0"/>
        <a:ea typeface="黑体" pitchFamily="2" charset="-122"/>
        <a:cs typeface="+mn-cs"/>
      </a:defRPr>
    </a:lvl4pPr>
    <a:lvl5pPr marL="1828800" algn="ctr" rtl="0" fontAlgn="base">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orient="horz" pos="3074">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FFE"/>
    <a:srgbClr val="EDF5FD"/>
    <a:srgbClr val="852C09"/>
    <a:srgbClr val="FCF1DC"/>
    <a:srgbClr val="FFCC99"/>
    <a:srgbClr val="E2F5FE"/>
    <a:srgbClr val="FFFFF3"/>
    <a:srgbClr val="FFF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07" autoAdjust="0"/>
    <p:restoredTop sz="92308" autoAdjust="0"/>
  </p:normalViewPr>
  <p:slideViewPr>
    <p:cSldViewPr>
      <p:cViewPr varScale="1">
        <p:scale>
          <a:sx n="72" d="100"/>
          <a:sy n="72" d="100"/>
        </p:scale>
        <p:origin x="198" y="66"/>
      </p:cViewPr>
      <p:guideLst>
        <p:guide orient="horz" pos="2160"/>
        <p:guide orient="horz" pos="3074"/>
        <p:guide pos="2880"/>
      </p:guideLst>
    </p:cSldViewPr>
  </p:slideViewPr>
  <p:outlineViewPr>
    <p:cViewPr>
      <p:scale>
        <a:sx n="33" d="100"/>
        <a:sy n="33" d="100"/>
      </p:scale>
      <p:origin x="0" y="18348"/>
    </p:cViewPr>
  </p:outlineViewPr>
  <p:notesTextViewPr>
    <p:cViewPr>
      <p:scale>
        <a:sx n="100" d="100"/>
        <a:sy n="100" d="100"/>
      </p:scale>
      <p:origin x="0" y="0"/>
    </p:cViewPr>
  </p:notesTextViewPr>
  <p:sorterViewPr>
    <p:cViewPr>
      <p:scale>
        <a:sx n="66" d="100"/>
        <a:sy n="66" d="100"/>
      </p:scale>
      <p:origin x="0" y="1620"/>
    </p:cViewPr>
  </p:sorterViewPr>
  <p:notesViewPr>
    <p:cSldViewPr>
      <p:cViewPr varScale="1">
        <p:scale>
          <a:sx n="55" d="100"/>
          <a:sy n="55" d="100"/>
        </p:scale>
        <p:origin x="-187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60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460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608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315462C5-E515-4FDC-8D08-585824A1D6A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5949CBC9-AA03-4AA4-9D6A-EAA760A040E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3B9FBD5-448D-46DC-B2D9-FC496C561740}" type="slidenum">
              <a:rPr lang="zh-CN" altLang="en-US" sz="1200">
                <a:ea typeface="宋体" charset="-122"/>
              </a:rPr>
              <a:pPr algn="r"/>
              <a:t>1</a:t>
            </a:fld>
            <a:endParaRPr lang="en-US" altLang="zh-CN" sz="1200">
              <a:ea typeface="宋体" charset="-122"/>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fontAlgn="b">
              <a:spcBef>
                <a:spcPct val="50000"/>
              </a:spcBef>
              <a:buClr>
                <a:schemeClr val="tx1"/>
              </a:buClr>
            </a:pPr>
            <a:endParaRPr lang="zh-CN" altLang="en-US" b="1" smtClean="0">
              <a:ea typeface="宋体" charset="-122"/>
            </a:endParaRPr>
          </a:p>
        </p:txBody>
      </p:sp>
    </p:spTree>
    <p:extLst>
      <p:ext uri="{BB962C8B-B14F-4D97-AF65-F5344CB8AC3E}">
        <p14:creationId xmlns:p14="http://schemas.microsoft.com/office/powerpoint/2010/main" val="3942154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3</a:t>
            </a:fld>
            <a:endParaRPr lang="en-US" altLang="zh-CN"/>
          </a:p>
        </p:txBody>
      </p:sp>
    </p:spTree>
    <p:extLst>
      <p:ext uri="{BB962C8B-B14F-4D97-AF65-F5344CB8AC3E}">
        <p14:creationId xmlns:p14="http://schemas.microsoft.com/office/powerpoint/2010/main" val="117257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12</a:t>
            </a:fld>
            <a:endParaRPr lang="en-US" altLang="zh-CN"/>
          </a:p>
        </p:txBody>
      </p:sp>
    </p:spTree>
    <p:extLst>
      <p:ext uri="{BB962C8B-B14F-4D97-AF65-F5344CB8AC3E}">
        <p14:creationId xmlns:p14="http://schemas.microsoft.com/office/powerpoint/2010/main" val="324902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17</a:t>
            </a:fld>
            <a:endParaRPr lang="en-US" altLang="zh-CN"/>
          </a:p>
        </p:txBody>
      </p:sp>
    </p:spTree>
    <p:extLst>
      <p:ext uri="{BB962C8B-B14F-4D97-AF65-F5344CB8AC3E}">
        <p14:creationId xmlns:p14="http://schemas.microsoft.com/office/powerpoint/2010/main" val="420794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Linux</a:t>
            </a:r>
            <a:r>
              <a:rPr lang="zh-CN" altLang="en-US" smtClean="0"/>
              <a:t>系统中那个</a:t>
            </a:r>
            <a:r>
              <a:rPr lang="en-US" altLang="zh-CN" smtClean="0"/>
              <a:t>lo</a:t>
            </a:r>
            <a:r>
              <a:rPr lang="zh-CN" altLang="en-US" smtClean="0"/>
              <a:t>网卡是用于回环地址的网卡，并不是真正有这样的物理网卡，它的地址一般是</a:t>
            </a:r>
            <a:r>
              <a:rPr lang="en-US" altLang="zh-CN" smtClean="0"/>
              <a:t>127.0.0.1</a:t>
            </a:r>
            <a:r>
              <a:rPr lang="zh-CN" altLang="en-US" smtClean="0"/>
              <a:t>，回环地址一般是用于网络程序开发、网络组件测试时会用到。比如你要开发一个网站，安装好</a:t>
            </a:r>
            <a:r>
              <a:rPr lang="en-US" altLang="zh-CN" smtClean="0"/>
              <a:t>Web</a:t>
            </a:r>
            <a:r>
              <a:rPr lang="zh-CN" altLang="en-US" smtClean="0"/>
              <a:t>服务器软件后，你就可以通过回环地址访问到本机上你开发好的网站，进行测试。</a:t>
            </a:r>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23</a:t>
            </a:fld>
            <a:endParaRPr lang="en-US" altLang="zh-CN"/>
          </a:p>
        </p:txBody>
      </p:sp>
    </p:spTree>
    <p:extLst>
      <p:ext uri="{BB962C8B-B14F-4D97-AF65-F5344CB8AC3E}">
        <p14:creationId xmlns:p14="http://schemas.microsoft.com/office/powerpoint/2010/main" val="135187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Linux</a:t>
            </a:r>
            <a:r>
              <a:rPr lang="zh-CN" altLang="en-US" smtClean="0"/>
              <a:t>系统中那个</a:t>
            </a:r>
            <a:r>
              <a:rPr lang="en-US" altLang="zh-CN" smtClean="0"/>
              <a:t>lo</a:t>
            </a:r>
            <a:r>
              <a:rPr lang="zh-CN" altLang="en-US" smtClean="0"/>
              <a:t>网卡是用于回环地址的网卡，并不是真正有这样的物理网卡，它的地址一般是</a:t>
            </a:r>
            <a:r>
              <a:rPr lang="en-US" altLang="zh-CN" smtClean="0"/>
              <a:t>127.0.0.1</a:t>
            </a:r>
            <a:r>
              <a:rPr lang="zh-CN" altLang="en-US" smtClean="0"/>
              <a:t>，回环地址一般是用于网络程序开发、网络组件测试时会用到。比如你要开发一个网站，安装好</a:t>
            </a:r>
            <a:r>
              <a:rPr lang="en-US" altLang="zh-CN" smtClean="0"/>
              <a:t>Web</a:t>
            </a:r>
            <a:r>
              <a:rPr lang="zh-CN" altLang="en-US" smtClean="0"/>
              <a:t>服务器软件后，你就可以通过回环地址访问到本机上你开发好的网站，进行测试。</a:t>
            </a:r>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24</a:t>
            </a:fld>
            <a:endParaRPr lang="en-US" altLang="zh-CN"/>
          </a:p>
        </p:txBody>
      </p:sp>
    </p:spTree>
    <p:extLst>
      <p:ext uri="{BB962C8B-B14F-4D97-AF65-F5344CB8AC3E}">
        <p14:creationId xmlns:p14="http://schemas.microsoft.com/office/powerpoint/2010/main" val="181935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27</a:t>
            </a:fld>
            <a:endParaRPr lang="en-US" altLang="zh-CN"/>
          </a:p>
        </p:txBody>
      </p:sp>
    </p:spTree>
    <p:extLst>
      <p:ext uri="{BB962C8B-B14F-4D97-AF65-F5344CB8AC3E}">
        <p14:creationId xmlns:p14="http://schemas.microsoft.com/office/powerpoint/2010/main" val="429691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35</a:t>
            </a:fld>
            <a:endParaRPr lang="en-US" altLang="zh-CN"/>
          </a:p>
        </p:txBody>
      </p:sp>
    </p:spTree>
    <p:extLst>
      <p:ext uri="{BB962C8B-B14F-4D97-AF65-F5344CB8AC3E}">
        <p14:creationId xmlns:p14="http://schemas.microsoft.com/office/powerpoint/2010/main" val="368868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/48</a:t>
            </a:r>
            <a:endParaRPr lang="zh-CN" altLang="en-US" dirty="0"/>
          </a:p>
        </p:txBody>
      </p:sp>
    </p:spTree>
    <p:extLst>
      <p:ext uri="{BB962C8B-B14F-4D97-AF65-F5344CB8AC3E}">
        <p14:creationId xmlns:p14="http://schemas.microsoft.com/office/powerpoint/2010/main" val="247991872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75826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/48</a:t>
            </a:r>
            <a:endParaRPr lang="zh-CN" altLang="en-US" dirty="0"/>
          </a:p>
        </p:txBody>
      </p:sp>
    </p:spTree>
    <p:extLst>
      <p:ext uri="{BB962C8B-B14F-4D97-AF65-F5344CB8AC3E}">
        <p14:creationId xmlns:p14="http://schemas.microsoft.com/office/powerpoint/2010/main" val="73674039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544" y="332656"/>
            <a:ext cx="2088232" cy="686521"/>
          </a:xfrm>
          <a:prstGeom prst="rect">
            <a:avLst/>
          </a:prstGeom>
        </p:spPr>
      </p:pic>
    </p:spTree>
    <p:extLst>
      <p:ext uri="{BB962C8B-B14F-4D97-AF65-F5344CB8AC3E}">
        <p14:creationId xmlns:p14="http://schemas.microsoft.com/office/powerpoint/2010/main" val="264177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134417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3473954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148035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3026082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535508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148492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860337F-0D1D-451D-8498-1D5B3CFD9469}" type="datetimeFigureOut">
              <a:rPr lang="zh-CN" altLang="en-US" smtClean="0"/>
              <a:t>2018/7/15/Sun</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3537681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860337F-0D1D-451D-8498-1D5B3CFD9469}" type="datetimeFigureOut">
              <a:rPr lang="zh-CN" altLang="en-US" smtClean="0"/>
              <a:t>2018/7/15/Sun</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28FED7F7-542B-44B9-8A0F-41B586BD2757}" type="slidenum">
              <a:rPr lang="zh-CN" altLang="en-US" smtClean="0"/>
              <a:pPr>
                <a:defRPr/>
              </a:pPr>
              <a:t>‹#›</a:t>
            </a:fld>
            <a:r>
              <a:rPr lang="en-US" altLang="zh-CN" smtClean="0"/>
              <a:t>/48</a:t>
            </a:r>
            <a:endParaRPr lang="zh-CN" altLang="en-US" dirty="0"/>
          </a:p>
        </p:txBody>
      </p:sp>
    </p:spTree>
    <p:extLst>
      <p:ext uri="{BB962C8B-B14F-4D97-AF65-F5344CB8AC3E}">
        <p14:creationId xmlns:p14="http://schemas.microsoft.com/office/powerpoint/2010/main" val="3040146505"/>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Users\Administrator\Desktop\未标题-1.png"/>
          <p:cNvPicPr>
            <a:picLocks noChangeAspect="1" noChangeArrowheads="1"/>
          </p:cNvPicPr>
          <p:nvPr/>
        </p:nvPicPr>
        <p:blipFill>
          <a:blip r:embed="rId3"/>
          <a:srcRect/>
          <a:stretch>
            <a:fillRect/>
          </a:stretch>
        </p:blipFill>
        <p:spPr bwMode="auto">
          <a:xfrm>
            <a:off x="-972616" y="774700"/>
            <a:ext cx="5670551" cy="8020050"/>
          </a:xfrm>
          <a:prstGeom prst="rect">
            <a:avLst/>
          </a:prstGeom>
          <a:noFill/>
          <a:ln w="9525">
            <a:noFill/>
            <a:miter lim="800000"/>
            <a:headEnd/>
            <a:tailEnd/>
          </a:ln>
        </p:spPr>
      </p:pic>
      <p:sp>
        <p:nvSpPr>
          <p:cNvPr id="10" name="Freeform 7"/>
          <p:cNvSpPr/>
          <p:nvPr/>
        </p:nvSpPr>
        <p:spPr bwMode="auto">
          <a:xfrm rot="21445424">
            <a:off x="-593353" y="1055757"/>
            <a:ext cx="3349626" cy="2757488"/>
          </a:xfrm>
          <a:custGeom>
            <a:avLst/>
            <a:gdLst>
              <a:gd name="T0" fmla="*/ 175 w 854"/>
              <a:gd name="T1" fmla="*/ 0 h 1533"/>
              <a:gd name="T2" fmla="*/ 854 w 854"/>
              <a:gd name="T3" fmla="*/ 679 h 1533"/>
              <a:gd name="T4" fmla="*/ 0 w 854"/>
              <a:gd name="T5" fmla="*/ 1533 h 1533"/>
              <a:gd name="T6" fmla="*/ 0 w 854"/>
              <a:gd name="T7" fmla="*/ 0 h 1533"/>
              <a:gd name="T8" fmla="*/ 175 w 854"/>
              <a:gd name="T9" fmla="*/ 0 h 1533"/>
            </a:gdLst>
            <a:ahLst/>
            <a:cxnLst>
              <a:cxn ang="0">
                <a:pos x="T0" y="T1"/>
              </a:cxn>
              <a:cxn ang="0">
                <a:pos x="T2" y="T3"/>
              </a:cxn>
              <a:cxn ang="0">
                <a:pos x="T4" y="T5"/>
              </a:cxn>
              <a:cxn ang="0">
                <a:pos x="T6" y="T7"/>
              </a:cxn>
              <a:cxn ang="0">
                <a:pos x="T8" y="T9"/>
              </a:cxn>
            </a:cxnLst>
            <a:rect l="0" t="0" r="r" b="b"/>
            <a:pathLst>
              <a:path w="854" h="1533">
                <a:moveTo>
                  <a:pt x="175" y="0"/>
                </a:moveTo>
                <a:lnTo>
                  <a:pt x="854" y="679"/>
                </a:lnTo>
                <a:lnTo>
                  <a:pt x="0" y="1533"/>
                </a:lnTo>
                <a:lnTo>
                  <a:pt x="0" y="0"/>
                </a:lnTo>
                <a:lnTo>
                  <a:pt x="175" y="0"/>
                </a:lnTo>
                <a:close/>
              </a:path>
            </a:pathLst>
          </a:custGeom>
          <a:solidFill>
            <a:schemeClr val="accent1"/>
          </a:solidFill>
          <a:ln>
            <a:noFill/>
          </a:ln>
        </p:spPr>
        <p:txBody>
          <a:bodyPr lIns="96435" tIns="48218" rIns="96435" bIns="48218"/>
          <a:lstStyle/>
          <a:p>
            <a:pPr fontAlgn="auto">
              <a:spcBef>
                <a:spcPts val="0"/>
              </a:spcBef>
              <a:spcAft>
                <a:spcPts val="0"/>
              </a:spcAft>
              <a:defRPr/>
            </a:pPr>
            <a:endParaRPr lang="zh-CN" altLang="en-US" sz="1350">
              <a:latin typeface="+mn-lt"/>
              <a:ea typeface="+mn-ea"/>
            </a:endParaRPr>
          </a:p>
        </p:txBody>
      </p:sp>
      <p:sp>
        <p:nvSpPr>
          <p:cNvPr id="11" name="Freeform 8"/>
          <p:cNvSpPr/>
          <p:nvPr/>
        </p:nvSpPr>
        <p:spPr bwMode="auto">
          <a:xfrm>
            <a:off x="8035925" y="2460625"/>
            <a:ext cx="1108075" cy="2214563"/>
          </a:xfrm>
          <a:custGeom>
            <a:avLst/>
            <a:gdLst>
              <a:gd name="T0" fmla="*/ 325 w 325"/>
              <a:gd name="T1" fmla="*/ 0 h 650"/>
              <a:gd name="T2" fmla="*/ 0 w 325"/>
              <a:gd name="T3" fmla="*/ 325 h 650"/>
              <a:gd name="T4" fmla="*/ 325 w 325"/>
              <a:gd name="T5" fmla="*/ 650 h 650"/>
              <a:gd name="T6" fmla="*/ 325 w 325"/>
              <a:gd name="T7" fmla="*/ 0 h 650"/>
            </a:gdLst>
            <a:ahLst/>
            <a:cxnLst>
              <a:cxn ang="0">
                <a:pos x="T0" y="T1"/>
              </a:cxn>
              <a:cxn ang="0">
                <a:pos x="T2" y="T3"/>
              </a:cxn>
              <a:cxn ang="0">
                <a:pos x="T4" y="T5"/>
              </a:cxn>
              <a:cxn ang="0">
                <a:pos x="T6" y="T7"/>
              </a:cxn>
            </a:cxnLst>
            <a:rect l="0" t="0" r="r" b="b"/>
            <a:pathLst>
              <a:path w="325" h="650">
                <a:moveTo>
                  <a:pt x="325" y="0"/>
                </a:moveTo>
                <a:lnTo>
                  <a:pt x="0" y="325"/>
                </a:lnTo>
                <a:lnTo>
                  <a:pt x="325" y="650"/>
                </a:lnTo>
                <a:lnTo>
                  <a:pt x="325" y="0"/>
                </a:lnTo>
                <a:close/>
              </a:path>
            </a:pathLst>
          </a:custGeom>
          <a:solidFill>
            <a:schemeClr val="accent3"/>
          </a:solidFill>
          <a:ln>
            <a:noFill/>
          </a:ln>
        </p:spPr>
        <p:txBody>
          <a:bodyPr lIns="96435" tIns="48218" rIns="96435" bIns="48218"/>
          <a:lstStyle/>
          <a:p>
            <a:pPr fontAlgn="auto">
              <a:spcBef>
                <a:spcPts val="0"/>
              </a:spcBef>
              <a:spcAft>
                <a:spcPts val="0"/>
              </a:spcAft>
              <a:defRPr/>
            </a:pPr>
            <a:endParaRPr lang="zh-CN" altLang="en-US" sz="1350">
              <a:latin typeface="+mn-lt"/>
              <a:ea typeface="+mn-ea"/>
            </a:endParaRPr>
          </a:p>
        </p:txBody>
      </p:sp>
      <p:sp>
        <p:nvSpPr>
          <p:cNvPr id="12" name="Freeform 9"/>
          <p:cNvSpPr/>
          <p:nvPr/>
        </p:nvSpPr>
        <p:spPr bwMode="auto">
          <a:xfrm>
            <a:off x="7015919" y="831337"/>
            <a:ext cx="2121731" cy="2990131"/>
          </a:xfrm>
          <a:custGeom>
            <a:avLst/>
            <a:gdLst>
              <a:gd name="T0" fmla="*/ 283 w 689"/>
              <a:gd name="T1" fmla="*/ 0 h 971"/>
              <a:gd name="T2" fmla="*/ 0 w 689"/>
              <a:gd name="T3" fmla="*/ 282 h 971"/>
              <a:gd name="T4" fmla="*/ 689 w 689"/>
              <a:gd name="T5" fmla="*/ 971 h 971"/>
              <a:gd name="T6" fmla="*/ 689 w 689"/>
              <a:gd name="T7" fmla="*/ 0 h 971"/>
              <a:gd name="T8" fmla="*/ 283 w 689"/>
              <a:gd name="T9" fmla="*/ 0 h 971"/>
            </a:gdLst>
            <a:ahLst/>
            <a:cxnLst>
              <a:cxn ang="0">
                <a:pos x="T0" y="T1"/>
              </a:cxn>
              <a:cxn ang="0">
                <a:pos x="T2" y="T3"/>
              </a:cxn>
              <a:cxn ang="0">
                <a:pos x="T4" y="T5"/>
              </a:cxn>
              <a:cxn ang="0">
                <a:pos x="T6" y="T7"/>
              </a:cxn>
              <a:cxn ang="0">
                <a:pos x="T8" y="T9"/>
              </a:cxn>
            </a:cxnLst>
            <a:rect l="0" t="0" r="r" b="b"/>
            <a:pathLst>
              <a:path w="689" h="971">
                <a:moveTo>
                  <a:pt x="283" y="0"/>
                </a:moveTo>
                <a:lnTo>
                  <a:pt x="0" y="282"/>
                </a:lnTo>
                <a:lnTo>
                  <a:pt x="689" y="971"/>
                </a:lnTo>
                <a:lnTo>
                  <a:pt x="689" y="0"/>
                </a:lnTo>
                <a:lnTo>
                  <a:pt x="283" y="0"/>
                </a:lnTo>
                <a:close/>
              </a:path>
            </a:pathLst>
          </a:custGeom>
          <a:blipFill dpi="0" rotWithShape="1">
            <a:blip r:embed="rId4" cstate="print">
              <a:grayscl/>
              <a:extLst/>
            </a:blip>
            <a:srcRect/>
            <a:stretch>
              <a:fillRect l="-4169" r="-107321"/>
            </a:stretch>
          </a:blipFill>
          <a:ln>
            <a:noFill/>
          </a:ln>
        </p:spPr>
        <p:txBody>
          <a:bodyPr lIns="96435" tIns="48218" rIns="96435" bIns="48218"/>
          <a:lstStyle/>
          <a:p>
            <a:pPr fontAlgn="auto">
              <a:spcBef>
                <a:spcPts val="0"/>
              </a:spcBef>
              <a:spcAft>
                <a:spcPts val="0"/>
              </a:spcAft>
              <a:defRPr/>
            </a:pPr>
            <a:endParaRPr lang="zh-CN" altLang="en-US" sz="1350">
              <a:latin typeface="+mn-lt"/>
              <a:ea typeface="+mn-ea"/>
            </a:endParaRPr>
          </a:p>
        </p:txBody>
      </p:sp>
      <p:sp>
        <p:nvSpPr>
          <p:cNvPr id="13" name="矩形 259"/>
          <p:cNvSpPr>
            <a:spLocks noChangeArrowheads="1"/>
          </p:cNvSpPr>
          <p:nvPr/>
        </p:nvSpPr>
        <p:spPr bwMode="auto">
          <a:xfrm>
            <a:off x="2840490" y="2157355"/>
            <a:ext cx="5067300" cy="1871282"/>
          </a:xfrm>
          <a:prstGeom prst="rect">
            <a:avLst/>
          </a:prstGeom>
          <a:noFill/>
          <a:ln w="9525">
            <a:noFill/>
            <a:miter lim="800000"/>
            <a:headEnd/>
            <a:tailEnd/>
          </a:ln>
        </p:spPr>
        <p:txBody>
          <a:bodyPr lIns="0" tIns="0" rIns="0" bIns="0">
            <a:spAutoFit/>
          </a:bodyPr>
          <a:lstStyle/>
          <a:p>
            <a:pPr algn="l">
              <a:spcBef>
                <a:spcPct val="20000"/>
              </a:spcBef>
              <a:buFont typeface="Arial" charset="0"/>
              <a:buNone/>
            </a:pPr>
            <a:endParaRPr lang="zh-CN" altLang="en-US" sz="4000" b="1" smtClean="0">
              <a:solidFill>
                <a:schemeClr val="accent1"/>
              </a:solidFill>
              <a:latin typeface="宋体" charset="-122"/>
              <a:cs typeface="Arial" charset="0"/>
              <a:sym typeface="Calibri" pitchFamily="34" charset="0"/>
            </a:endParaRPr>
          </a:p>
          <a:p>
            <a:pPr algn="l">
              <a:spcBef>
                <a:spcPct val="20000"/>
              </a:spcBef>
              <a:buFont typeface="Arial" charset="0"/>
              <a:buNone/>
            </a:pPr>
            <a:r>
              <a:rPr lang="zh-CN" altLang="en-US" sz="2800" b="1" smtClean="0">
                <a:solidFill>
                  <a:schemeClr val="accent1"/>
                </a:solidFill>
                <a:latin typeface="宋体" charset="-122"/>
                <a:cs typeface="Arial" charset="0"/>
                <a:sym typeface="Calibri" pitchFamily="34" charset="0"/>
              </a:rPr>
              <a:t> </a:t>
            </a:r>
            <a:r>
              <a:rPr lang="zh-CN" altLang="en-US" sz="2800" b="1">
                <a:latin typeface="微软雅黑" pitchFamily="34" charset="-122"/>
                <a:ea typeface="微软雅黑" pitchFamily="34" charset="-122"/>
                <a:cs typeface="Arial" charset="0"/>
                <a:sym typeface="Calibri" pitchFamily="34" charset="0"/>
              </a:rPr>
              <a:t>虚拟</a:t>
            </a:r>
            <a:r>
              <a:rPr lang="zh-CN" altLang="en-US" sz="2800" b="1" smtClean="0">
                <a:latin typeface="微软雅黑" pitchFamily="34" charset="-122"/>
                <a:ea typeface="微软雅黑" pitchFamily="34" charset="-122"/>
                <a:cs typeface="Arial" charset="0"/>
                <a:sym typeface="Calibri" pitchFamily="34" charset="0"/>
              </a:rPr>
              <a:t>化基础</a:t>
            </a:r>
            <a:r>
              <a:rPr lang="zh-CN" altLang="en-US" sz="2800" b="1" smtClean="0">
                <a:effectLst>
                  <a:outerShdw blurRad="38100" dist="38100" dir="2700000" algn="tl">
                    <a:srgbClr val="C0C0C0"/>
                  </a:outerShdw>
                </a:effectLst>
                <a:latin typeface="宋体" charset="-122"/>
                <a:cs typeface="Arial" charset="0"/>
                <a:sym typeface="Calibri" pitchFamily="34" charset="0"/>
              </a:rPr>
              <a:t>   </a:t>
            </a:r>
          </a:p>
          <a:p>
            <a:pPr algn="l">
              <a:spcBef>
                <a:spcPct val="20000"/>
              </a:spcBef>
              <a:buFont typeface="Arial" charset="0"/>
              <a:buNone/>
            </a:pPr>
            <a:r>
              <a:rPr lang="zh-CN" altLang="en-US" sz="4000" b="1" smtClean="0">
                <a:effectLst>
                  <a:outerShdw blurRad="38100" dist="38100" dir="2700000" algn="tl">
                    <a:srgbClr val="C0C0C0"/>
                  </a:outerShdw>
                </a:effectLst>
                <a:latin typeface="微软雅黑" pitchFamily="34" charset="-122"/>
                <a:ea typeface="微软雅黑" pitchFamily="34" charset="-122"/>
                <a:sym typeface="Calibri" pitchFamily="34" charset="0"/>
              </a:rPr>
              <a:t> </a:t>
            </a:r>
            <a:r>
              <a:rPr lang="zh-CN" altLang="en-US" sz="4000" b="1" smtClean="0">
                <a:solidFill>
                  <a:schemeClr val="accent1">
                    <a:lumMod val="75000"/>
                  </a:schemeClr>
                </a:solidFill>
                <a:effectLst>
                  <a:outerShdw blurRad="38100" dist="38100" dir="2700000" algn="tl">
                    <a:srgbClr val="C0C0C0"/>
                  </a:outerShdw>
                </a:effectLst>
                <a:latin typeface="微软雅黑" pitchFamily="34" charset="-122"/>
                <a:ea typeface="微软雅黑" pitchFamily="34" charset="-122"/>
                <a:sym typeface="Calibri" pitchFamily="34" charset="0"/>
              </a:rPr>
              <a:t> </a:t>
            </a:r>
            <a:endParaRPr lang="zh-CN" altLang="en-US" sz="4000" b="1">
              <a:solidFill>
                <a:schemeClr val="accent1">
                  <a:lumMod val="75000"/>
                </a:schemeClr>
              </a:solidFill>
              <a:effectLst>
                <a:outerShdw blurRad="38100" dist="38100" dir="2700000" algn="tl">
                  <a:srgbClr val="C0C0C0"/>
                </a:outerShdw>
              </a:effectLst>
              <a:latin typeface="微软雅黑" pitchFamily="34" charset="-122"/>
              <a:ea typeface="微软雅黑" pitchFamily="34" charset="-122"/>
              <a:sym typeface="Calibri" pitchFamily="34" charset="0"/>
            </a:endParaRPr>
          </a:p>
        </p:txBody>
      </p:sp>
      <p:sp>
        <p:nvSpPr>
          <p:cNvPr id="15" name="TextBox 11"/>
          <p:cNvSpPr txBox="1"/>
          <p:nvPr/>
        </p:nvSpPr>
        <p:spPr>
          <a:xfrm>
            <a:off x="2840490" y="567531"/>
            <a:ext cx="3402013" cy="414338"/>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fontAlgn="auto">
              <a:spcBef>
                <a:spcPts val="0"/>
              </a:spcBef>
              <a:spcAft>
                <a:spcPts val="0"/>
              </a:spcAft>
              <a:defRPr/>
            </a:pPr>
            <a:r>
              <a:rPr lang="zh-CN" altLang="en-US" sz="2100" dirty="0">
                <a:ln w="18415" cmpd="sng">
                  <a:noFill/>
                  <a:prstDash val="solid"/>
                </a:ln>
                <a:solidFill>
                  <a:schemeClr val="bg2">
                    <a:lumMod val="50000"/>
                  </a:schemeClr>
                </a:solidFill>
                <a:latin typeface="黑体" panose="02010609060101010101" pitchFamily="49" charset="-122"/>
                <a:ea typeface="黑体" panose="02010609060101010101" pitchFamily="49" charset="-122"/>
              </a:rPr>
              <a:t>自 主 创 新  兴 教 强 国</a:t>
            </a:r>
          </a:p>
        </p:txBody>
      </p:sp>
    </p:spTree>
    <p:extLst>
      <p:ext uri="{BB962C8B-B14F-4D97-AF65-F5344CB8AC3E}">
        <p14:creationId xmlns:p14="http://schemas.microsoft.com/office/powerpoint/2010/main" val="239045914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10</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5247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zh-CN"/>
              <a:t>就是虚拟机和宿主机以一个什么样的模式搭建局域网及虚拟机能否上网，宿主机就是</a:t>
            </a:r>
            <a:r>
              <a:rPr lang="en-US" altLang="zh-CN"/>
              <a:t>vmware</a:t>
            </a:r>
            <a:r>
              <a:rPr lang="zh-CN" altLang="zh-CN"/>
              <a:t>安装的那台机器</a:t>
            </a:r>
            <a:r>
              <a:rPr lang="zh-CN" altLang="zh-CN" smtClean="0"/>
              <a:t>。</a:t>
            </a:r>
            <a:endParaRPr lang="en-US" altLang="zh-CN" smtClean="0"/>
          </a:p>
          <a:p>
            <a:pPr fontAlgn="auto">
              <a:lnSpc>
                <a:spcPct val="150000"/>
              </a:lnSpc>
              <a:spcAft>
                <a:spcPts val="0"/>
              </a:spcAft>
              <a:buClr>
                <a:srgbClr val="0070C0"/>
              </a:buClr>
              <a:buFont typeface="Wingdings" panose="05000000000000000000" pitchFamily="2" charset="2"/>
              <a:buChar char="l"/>
            </a:pPr>
            <a:r>
              <a:rPr lang="en-US" altLang="zh-CN" sz="2800" smtClean="0"/>
              <a:t>Bridged-</a:t>
            </a:r>
            <a:r>
              <a:rPr lang="zh-CN" altLang="en-US" sz="2800"/>
              <a:t>桥接</a:t>
            </a:r>
            <a:endParaRPr lang="zh-CN" altLang="zh-CN" sz="2800" smtClean="0"/>
          </a:p>
          <a:p>
            <a:pPr marL="0" indent="0" fontAlgn="auto">
              <a:lnSpc>
                <a:spcPct val="150000"/>
              </a:lnSpc>
              <a:spcAft>
                <a:spcPts val="0"/>
              </a:spcAft>
              <a:buClr>
                <a:srgbClr val="0070C0"/>
              </a:buClr>
              <a:buNone/>
            </a:pPr>
            <a:r>
              <a:rPr lang="zh-CN" altLang="zh-CN"/>
              <a:t>在桥接模式下，主机物理网卡和虚拟网卡通过虚拟交换机</a:t>
            </a:r>
            <a:r>
              <a:rPr lang="en-US" altLang="zh-CN"/>
              <a:t>Vmnet0</a:t>
            </a:r>
            <a:r>
              <a:rPr lang="zh-CN" altLang="zh-CN"/>
              <a:t>进行桥接，主机物理网卡和虚拟网卡的地位是同等的，</a:t>
            </a:r>
            <a:r>
              <a:rPr lang="en-US" altLang="zh-CN"/>
              <a:t>IP</a:t>
            </a:r>
            <a:r>
              <a:rPr lang="zh-CN" altLang="zh-CN"/>
              <a:t>是在同一个网段的，根据主机的上网模式而桥接到主机的有线网卡和无线网卡上。</a:t>
            </a:r>
          </a:p>
          <a:p>
            <a:pPr marL="0" indent="0" fontAlgn="auto">
              <a:lnSpc>
                <a:spcPct val="150000"/>
              </a:lnSpc>
              <a:spcAft>
                <a:spcPts val="0"/>
              </a:spcAft>
              <a:buClr>
                <a:srgbClr val="0070C0"/>
              </a:buClr>
              <a:buNone/>
            </a:pPr>
            <a:endParaRPr lang="zh-CN" altLang="en-US" sz="2600"/>
          </a:p>
        </p:txBody>
      </p:sp>
      <p:pic>
        <p:nvPicPr>
          <p:cNvPr id="6" name="图片 5"/>
          <p:cNvPicPr/>
          <p:nvPr/>
        </p:nvPicPr>
        <p:blipFill>
          <a:blip r:embed="rId2"/>
          <a:stretch>
            <a:fillRect/>
          </a:stretch>
        </p:blipFill>
        <p:spPr>
          <a:xfrm>
            <a:off x="395536" y="4653136"/>
            <a:ext cx="8496944" cy="2204864"/>
          </a:xfrm>
          <a:prstGeom prst="rect">
            <a:avLst/>
          </a:prstGeom>
        </p:spPr>
      </p:pic>
    </p:spTree>
    <p:extLst>
      <p:ext uri="{BB962C8B-B14F-4D97-AF65-F5344CB8AC3E}">
        <p14:creationId xmlns:p14="http://schemas.microsoft.com/office/powerpoint/2010/main" val="3807284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11</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 </a:t>
            </a:r>
            <a:endParaRPr lang="zh-CN" altLang="en-US" sz="2600"/>
          </a:p>
        </p:txBody>
      </p:sp>
      <p:pic>
        <p:nvPicPr>
          <p:cNvPr id="6" name="图片 5"/>
          <p:cNvPicPr/>
          <p:nvPr/>
        </p:nvPicPr>
        <p:blipFill>
          <a:blip r:embed="rId2"/>
          <a:stretch>
            <a:fillRect/>
          </a:stretch>
        </p:blipFill>
        <p:spPr>
          <a:xfrm>
            <a:off x="395536" y="1196752"/>
            <a:ext cx="8496944" cy="5159599"/>
          </a:xfrm>
          <a:prstGeom prst="rect">
            <a:avLst/>
          </a:prstGeom>
        </p:spPr>
      </p:pic>
    </p:spTree>
    <p:extLst>
      <p:ext uri="{BB962C8B-B14F-4D97-AF65-F5344CB8AC3E}">
        <p14:creationId xmlns:p14="http://schemas.microsoft.com/office/powerpoint/2010/main" val="1096107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12</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smtClean="0"/>
              <a:t>Host-only-</a:t>
            </a:r>
            <a:r>
              <a:rPr lang="zh-CN" altLang="en-US" sz="2800"/>
              <a:t>主</a:t>
            </a:r>
            <a:r>
              <a:rPr lang="zh-CN" altLang="en-US" sz="2800" smtClean="0"/>
              <a:t>机</a:t>
            </a:r>
            <a:endParaRPr lang="en-US" altLang="zh-CN" sz="2800"/>
          </a:p>
          <a:p>
            <a:pPr marL="0" indent="0" fontAlgn="auto">
              <a:lnSpc>
                <a:spcPct val="150000"/>
              </a:lnSpc>
              <a:spcAft>
                <a:spcPts val="0"/>
              </a:spcAft>
              <a:buClr>
                <a:srgbClr val="0070C0"/>
              </a:buClr>
              <a:buNone/>
            </a:pPr>
            <a:r>
              <a:rPr lang="zh-CN" altLang="zh-CN" sz="2000" smtClean="0"/>
              <a:t>在</a:t>
            </a:r>
            <a:r>
              <a:rPr lang="en-US" altLang="zh-CN" sz="2000"/>
              <a:t>Host-only</a:t>
            </a:r>
            <a:r>
              <a:rPr lang="zh-CN" altLang="zh-CN" sz="2000"/>
              <a:t>模式下，虚拟系统网络是一个封闭的网络，虚拟机唯一可以访问的就是宿主机，但是内部各个虚拟机可以互相通信，因为</a:t>
            </a:r>
            <a:r>
              <a:rPr lang="en-US" altLang="zh-CN" sz="2000"/>
              <a:t>Host-only</a:t>
            </a:r>
            <a:r>
              <a:rPr lang="zh-CN" altLang="zh-CN" sz="2000"/>
              <a:t>网络没有</a:t>
            </a:r>
            <a:r>
              <a:rPr lang="en-US" altLang="zh-CN" sz="2000"/>
              <a:t>NAT</a:t>
            </a:r>
            <a:r>
              <a:rPr lang="zh-CN" altLang="zh-CN" sz="2000"/>
              <a:t>服务所以不能访问</a:t>
            </a:r>
            <a:r>
              <a:rPr lang="en-US" altLang="zh-CN" sz="2000"/>
              <a:t>Internet</a:t>
            </a:r>
            <a:r>
              <a:rPr lang="zh-CN" altLang="zh-CN" sz="2000"/>
              <a:t>，虚拟机和宿主机是通过安装到主机上面的主机虚拟网卡</a:t>
            </a:r>
            <a:r>
              <a:rPr lang="en-US" altLang="zh-CN" sz="2000"/>
              <a:t>vmwarenet1</a:t>
            </a:r>
            <a:r>
              <a:rPr lang="zh-CN" altLang="zh-CN" sz="2000"/>
              <a:t>通信，主机虚拟网卡和虚拟机网卡又是通过</a:t>
            </a:r>
            <a:r>
              <a:rPr lang="en-US" altLang="zh-CN" sz="2000"/>
              <a:t>Vmnet1</a:t>
            </a:r>
            <a:r>
              <a:rPr lang="zh-CN" altLang="zh-CN" sz="2000"/>
              <a:t>链接的，</a:t>
            </a:r>
            <a:r>
              <a:rPr lang="en-US" altLang="zh-CN" sz="2000"/>
              <a:t>vmnet1</a:t>
            </a:r>
            <a:r>
              <a:rPr lang="zh-CN" altLang="zh-CN" sz="2000"/>
              <a:t>会自动安装运行虚拟</a:t>
            </a:r>
            <a:r>
              <a:rPr lang="en-US" altLang="zh-CN" sz="2000"/>
              <a:t>DHCP</a:t>
            </a:r>
            <a:r>
              <a:rPr lang="zh-CN" altLang="zh-CN" sz="2000"/>
              <a:t>服务器，为虚拟网络分配</a:t>
            </a:r>
            <a:r>
              <a:rPr lang="en-US" altLang="zh-CN" sz="2000"/>
              <a:t>IP</a:t>
            </a:r>
            <a:r>
              <a:rPr lang="zh-CN" altLang="zh-CN" sz="2000"/>
              <a:t>。</a:t>
            </a:r>
          </a:p>
          <a:p>
            <a:pPr marL="0" indent="0" fontAlgn="auto">
              <a:lnSpc>
                <a:spcPct val="150000"/>
              </a:lnSpc>
              <a:spcAft>
                <a:spcPts val="0"/>
              </a:spcAft>
              <a:buClr>
                <a:srgbClr val="0070C0"/>
              </a:buClr>
              <a:buNone/>
            </a:pPr>
            <a:endParaRPr lang="zh-CN" altLang="en-US" sz="2800"/>
          </a:p>
        </p:txBody>
      </p:sp>
      <p:pic>
        <p:nvPicPr>
          <p:cNvPr id="6" name="图片 5"/>
          <p:cNvPicPr/>
          <p:nvPr/>
        </p:nvPicPr>
        <p:blipFill>
          <a:blip r:embed="rId3"/>
          <a:stretch>
            <a:fillRect/>
          </a:stretch>
        </p:blipFill>
        <p:spPr>
          <a:xfrm>
            <a:off x="2555776" y="4433754"/>
            <a:ext cx="6480720" cy="2424246"/>
          </a:xfrm>
          <a:prstGeom prst="rect">
            <a:avLst/>
          </a:prstGeom>
        </p:spPr>
      </p:pic>
    </p:spTree>
    <p:extLst>
      <p:ext uri="{BB962C8B-B14F-4D97-AF65-F5344CB8AC3E}">
        <p14:creationId xmlns:p14="http://schemas.microsoft.com/office/powerpoint/2010/main" val="1080125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13</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600" smtClean="0"/>
              <a:t>NAT-</a:t>
            </a:r>
            <a:r>
              <a:rPr lang="zh-CN" altLang="en-US" sz="2600"/>
              <a:t>网络地址转</a:t>
            </a:r>
            <a:r>
              <a:rPr lang="zh-CN" altLang="en-US" sz="2600" smtClean="0"/>
              <a:t>换</a:t>
            </a:r>
            <a:endParaRPr lang="en-US" altLang="zh-CN" sz="2600" smtClean="0"/>
          </a:p>
          <a:p>
            <a:pPr marL="0" indent="0">
              <a:buNone/>
            </a:pPr>
            <a:r>
              <a:rPr lang="zh-CN" altLang="zh-CN"/>
              <a:t>在</a:t>
            </a:r>
            <a:r>
              <a:rPr lang="en-US" altLang="zh-CN"/>
              <a:t>NAT</a:t>
            </a:r>
            <a:r>
              <a:rPr lang="zh-CN" altLang="zh-CN"/>
              <a:t>模式下，虚拟机借助</a:t>
            </a:r>
            <a:r>
              <a:rPr lang="en-US" altLang="zh-CN"/>
              <a:t>NAT</a:t>
            </a:r>
            <a:r>
              <a:rPr lang="zh-CN" altLang="zh-CN"/>
              <a:t>（网络地址转换）服务，通过宿主机所在的网络访问公网。在</a:t>
            </a:r>
            <a:r>
              <a:rPr lang="en-US" altLang="zh-CN"/>
              <a:t>NAT</a:t>
            </a:r>
            <a:r>
              <a:rPr lang="zh-CN" altLang="zh-CN"/>
              <a:t>网络中，使用的是</a:t>
            </a:r>
            <a:r>
              <a:rPr lang="en-US" altLang="zh-CN"/>
              <a:t>Vmnet8</a:t>
            </a:r>
            <a:r>
              <a:rPr lang="zh-CN" altLang="zh-CN"/>
              <a:t>虚拟交换机，宿主机上面</a:t>
            </a:r>
            <a:r>
              <a:rPr lang="en-US" altLang="zh-CN"/>
              <a:t>Vmware Network Adapter Vmnet8</a:t>
            </a:r>
            <a:r>
              <a:rPr lang="zh-CN" altLang="zh-CN"/>
              <a:t>被链接到这个虚拟交换机上面，和虚拟机进行通信，但是主机虚拟网卡和虚拟交换机仅仅是通信作用，不为</a:t>
            </a:r>
            <a:r>
              <a:rPr lang="en-US" altLang="zh-CN"/>
              <a:t>vmnet8</a:t>
            </a:r>
            <a:r>
              <a:rPr lang="zh-CN" altLang="zh-CN"/>
              <a:t>网络提供路由功能，处于虚拟</a:t>
            </a:r>
            <a:r>
              <a:rPr lang="en-US" altLang="zh-CN"/>
              <a:t>NAT</a:t>
            </a:r>
            <a:r>
              <a:rPr lang="zh-CN" altLang="zh-CN"/>
              <a:t>网络下的虚拟机是通过</a:t>
            </a:r>
            <a:r>
              <a:rPr lang="en-US" altLang="zh-CN"/>
              <a:t>NAT</a:t>
            </a:r>
            <a:r>
              <a:rPr lang="zh-CN" altLang="zh-CN"/>
              <a:t>服务链接</a:t>
            </a:r>
            <a:r>
              <a:rPr lang="en-US" altLang="zh-CN"/>
              <a:t>Internet</a:t>
            </a:r>
            <a:r>
              <a:rPr lang="zh-CN" altLang="zh-CN"/>
              <a:t>。也就是说主机虚拟网卡只是为主机和</a:t>
            </a:r>
            <a:r>
              <a:rPr lang="en-US" altLang="zh-CN"/>
              <a:t>NAT</a:t>
            </a:r>
            <a:r>
              <a:rPr lang="zh-CN" altLang="zh-CN"/>
              <a:t>网络提供一个通信的接口，即使卸载了这个主机虚拟网卡，那么虚拟机照样可以上面，只不过是主机不能访问</a:t>
            </a:r>
            <a:r>
              <a:rPr lang="en-US" altLang="zh-CN"/>
              <a:t>Vmnet8</a:t>
            </a:r>
            <a:r>
              <a:rPr lang="zh-CN" altLang="zh-CN"/>
              <a:t>网段。</a:t>
            </a:r>
          </a:p>
          <a:p>
            <a:pPr marL="0" indent="0">
              <a:buNone/>
            </a:pPr>
            <a:endParaRPr lang="zh-CN" altLang="zh-CN"/>
          </a:p>
          <a:p>
            <a:pPr marL="0" indent="0" fontAlgn="auto">
              <a:lnSpc>
                <a:spcPct val="150000"/>
              </a:lnSpc>
              <a:spcAft>
                <a:spcPts val="0"/>
              </a:spcAft>
              <a:buClr>
                <a:srgbClr val="0070C0"/>
              </a:buClr>
              <a:buNone/>
            </a:pPr>
            <a:endParaRPr lang="zh-CN" altLang="en-US" sz="2600"/>
          </a:p>
        </p:txBody>
      </p:sp>
      <p:pic>
        <p:nvPicPr>
          <p:cNvPr id="6" name="图片 5"/>
          <p:cNvPicPr/>
          <p:nvPr/>
        </p:nvPicPr>
        <p:blipFill>
          <a:blip r:embed="rId2"/>
          <a:stretch>
            <a:fillRect/>
          </a:stretch>
        </p:blipFill>
        <p:spPr>
          <a:xfrm>
            <a:off x="827584" y="4365104"/>
            <a:ext cx="7848872" cy="2492896"/>
          </a:xfrm>
          <a:prstGeom prst="rect">
            <a:avLst/>
          </a:prstGeom>
        </p:spPr>
      </p:pic>
    </p:spTree>
    <p:extLst>
      <p:ext uri="{BB962C8B-B14F-4D97-AF65-F5344CB8AC3E}">
        <p14:creationId xmlns:p14="http://schemas.microsoft.com/office/powerpoint/2010/main" val="3709479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14</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800" smtClean="0"/>
              <a:t>结论：</a:t>
            </a:r>
            <a:endParaRPr lang="en-US" altLang="zh-CN" sz="2800" smtClean="0"/>
          </a:p>
          <a:p>
            <a:pPr marL="0" indent="0" fontAlgn="auto">
              <a:lnSpc>
                <a:spcPct val="150000"/>
              </a:lnSpc>
              <a:spcAft>
                <a:spcPts val="0"/>
              </a:spcAft>
              <a:buClr>
                <a:srgbClr val="0070C0"/>
              </a:buClr>
              <a:buNone/>
            </a:pPr>
            <a:r>
              <a:rPr lang="en-US" altLang="zh-CN" smtClean="0"/>
              <a:t>NAT</a:t>
            </a:r>
            <a:r>
              <a:rPr lang="zh-CN" altLang="zh-CN"/>
              <a:t>模式下虚拟系统接入到公网很方便，不需要进行其他的配置，只要宿主机可以上网就可</a:t>
            </a:r>
            <a:r>
              <a:rPr lang="zh-CN" altLang="zh-CN" smtClean="0"/>
              <a:t>以</a:t>
            </a:r>
            <a:r>
              <a:rPr lang="zh-CN" altLang="en-US" smtClean="0"/>
              <a:t>了，前提是</a:t>
            </a:r>
            <a:r>
              <a:rPr lang="en-US" altLang="zh-CN" smtClean="0"/>
              <a:t>Vmware </a:t>
            </a:r>
            <a:r>
              <a:rPr lang="en-US" altLang="zh-CN"/>
              <a:t>DHCP service </a:t>
            </a:r>
            <a:r>
              <a:rPr lang="zh-CN" altLang="zh-CN"/>
              <a:t>和</a:t>
            </a:r>
            <a:r>
              <a:rPr lang="en-US" altLang="zh-CN"/>
              <a:t>Vmware NAT service </a:t>
            </a:r>
            <a:r>
              <a:rPr lang="zh-CN" altLang="zh-CN"/>
              <a:t>两个服务要打</a:t>
            </a:r>
            <a:r>
              <a:rPr lang="zh-CN" altLang="zh-CN" smtClean="0"/>
              <a:t>开。</a:t>
            </a:r>
            <a:endParaRPr lang="en-US" altLang="zh-CN" smtClean="0"/>
          </a:p>
          <a:p>
            <a:pPr marL="0" indent="0" fontAlgn="auto">
              <a:lnSpc>
                <a:spcPct val="150000"/>
              </a:lnSpc>
              <a:spcAft>
                <a:spcPts val="0"/>
              </a:spcAft>
              <a:buClr>
                <a:srgbClr val="0070C0"/>
              </a:buClr>
              <a:buNone/>
            </a:pPr>
            <a:r>
              <a:rPr lang="zh-CN" altLang="zh-CN" b="1" smtClean="0"/>
              <a:t>所</a:t>
            </a:r>
            <a:r>
              <a:rPr lang="zh-CN" altLang="zh-CN" b="1"/>
              <a:t>以我们以后安装虚拟</a:t>
            </a:r>
            <a:r>
              <a:rPr lang="zh-CN" altLang="zh-CN" b="1" smtClean="0"/>
              <a:t>机</a:t>
            </a:r>
            <a:r>
              <a:rPr lang="zh-CN" altLang="en-US" b="1" smtClean="0"/>
              <a:t>的网络模式使用</a:t>
            </a:r>
            <a:r>
              <a:rPr lang="en-US" altLang="zh-CN" b="1" smtClean="0"/>
              <a:t>NAT</a:t>
            </a:r>
            <a:r>
              <a:rPr lang="zh-CN" altLang="zh-CN" b="1"/>
              <a:t>模式。</a:t>
            </a:r>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614852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15</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a:t>Vmware </a:t>
            </a:r>
            <a:r>
              <a:rPr lang="zh-CN" altLang="en-US" sz="2800"/>
              <a:t>支持两种克隆类型：完全克隆和链接克隆。</a:t>
            </a:r>
          </a:p>
          <a:p>
            <a:pPr marL="0" indent="0" fontAlgn="auto">
              <a:lnSpc>
                <a:spcPct val="150000"/>
              </a:lnSpc>
              <a:spcAft>
                <a:spcPts val="0"/>
              </a:spcAft>
              <a:buClr>
                <a:srgbClr val="0070C0"/>
              </a:buClr>
              <a:buNone/>
            </a:pPr>
            <a:r>
              <a:rPr lang="zh-CN" altLang="en-US" smtClean="0"/>
              <a:t>一、完</a:t>
            </a:r>
            <a:r>
              <a:rPr lang="zh-CN" altLang="en-US"/>
              <a:t>全克隆是对源虚拟机一个完全的拷贝，不和原来的虚拟机共享任何资源，可以脱离原来的虚拟机独立运行。</a:t>
            </a:r>
          </a:p>
          <a:p>
            <a:pPr marL="0" indent="0" fontAlgn="auto">
              <a:lnSpc>
                <a:spcPct val="150000"/>
              </a:lnSpc>
              <a:spcAft>
                <a:spcPts val="0"/>
              </a:spcAft>
              <a:buClr>
                <a:srgbClr val="0070C0"/>
              </a:buClr>
              <a:buNone/>
            </a:pPr>
            <a:r>
              <a:rPr lang="zh-CN" altLang="en-US" smtClean="0"/>
              <a:t>二、链</a:t>
            </a:r>
            <a:r>
              <a:rPr lang="zh-CN" altLang="en-US"/>
              <a:t>接克隆：和原来的虚拟机共享虚拟磁盘文件，不能脱离原来的虚拟机独立运行，但是节省了克隆时间，节省了磁盘空间。</a:t>
            </a:r>
          </a:p>
          <a:p>
            <a:pPr marL="0" indent="0" fontAlgn="auto">
              <a:lnSpc>
                <a:spcPct val="150000"/>
              </a:lnSpc>
              <a:spcAft>
                <a:spcPts val="0"/>
              </a:spcAft>
              <a:buClr>
                <a:srgbClr val="0070C0"/>
              </a:buClr>
              <a:buNone/>
            </a:pPr>
            <a:r>
              <a:rPr lang="zh-CN" altLang="en-US"/>
              <a:t>一般是采取完全克隆的形式克隆虚拟机。</a:t>
            </a:r>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67337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16</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600"/>
              <a:t>克隆完了需要更改的信</a:t>
            </a:r>
            <a:r>
              <a:rPr lang="zh-CN" altLang="en-US" sz="2600" smtClean="0"/>
              <a:t>息（以</a:t>
            </a:r>
            <a:r>
              <a:rPr lang="en-US" altLang="zh-CN" sz="2600" smtClean="0"/>
              <a:t>centos7</a:t>
            </a:r>
            <a:r>
              <a:rPr lang="zh-CN" altLang="en-US" sz="2600" smtClean="0"/>
              <a:t>为例）：</a:t>
            </a:r>
            <a:endParaRPr lang="en-US" altLang="zh-CN" sz="2600" smtClean="0"/>
          </a:p>
          <a:p>
            <a:pPr marL="0" indent="0" fontAlgn="auto">
              <a:lnSpc>
                <a:spcPct val="150000"/>
              </a:lnSpc>
              <a:spcAft>
                <a:spcPts val="0"/>
              </a:spcAft>
              <a:buClr>
                <a:srgbClr val="0070C0"/>
              </a:buClr>
              <a:buNone/>
            </a:pPr>
            <a:r>
              <a:rPr lang="zh-CN" altLang="en-US" sz="2600" smtClean="0"/>
              <a:t>一、主</a:t>
            </a:r>
            <a:r>
              <a:rPr lang="zh-CN" altLang="en-US" sz="2600"/>
              <a:t>机</a:t>
            </a:r>
            <a:r>
              <a:rPr lang="en-US" altLang="zh-CN" sz="2600" smtClean="0"/>
              <a:t>hostname      </a:t>
            </a:r>
            <a:r>
              <a:rPr lang="zh-CN" altLang="en-US" sz="2600" smtClean="0"/>
              <a:t>编辑</a:t>
            </a:r>
            <a:r>
              <a:rPr lang="en-US" altLang="zh-CN" sz="2600" smtClean="0"/>
              <a:t> </a:t>
            </a:r>
            <a:r>
              <a:rPr lang="en-US" altLang="zh-CN" sz="2600"/>
              <a:t>/etc/hostname</a:t>
            </a:r>
          </a:p>
          <a:p>
            <a:pPr marL="0" indent="0" fontAlgn="auto">
              <a:lnSpc>
                <a:spcPct val="150000"/>
              </a:lnSpc>
              <a:spcAft>
                <a:spcPts val="0"/>
              </a:spcAft>
              <a:buClr>
                <a:srgbClr val="0070C0"/>
              </a:buClr>
              <a:buNone/>
            </a:pPr>
            <a:r>
              <a:rPr lang="zh-CN" altLang="en-US" sz="2600" smtClean="0"/>
              <a:t>二、虚</a:t>
            </a:r>
            <a:r>
              <a:rPr lang="zh-CN" altLang="en-US" sz="2600"/>
              <a:t>拟网卡设备</a:t>
            </a:r>
            <a:r>
              <a:rPr lang="en-US" altLang="zh-CN" sz="2600"/>
              <a:t>MAC</a:t>
            </a:r>
            <a:r>
              <a:rPr lang="zh-CN" altLang="en-US" sz="2600"/>
              <a:t>地</a:t>
            </a:r>
            <a:r>
              <a:rPr lang="zh-CN" altLang="en-US" sz="2600" smtClean="0"/>
              <a:t>址，启动之前重新生成</a:t>
            </a:r>
            <a:r>
              <a:rPr lang="en-US" altLang="zh-CN" sz="2600" smtClean="0"/>
              <a:t>MAC</a:t>
            </a:r>
            <a:r>
              <a:rPr lang="zh-CN" altLang="en-US" sz="2600" smtClean="0"/>
              <a:t>地址</a:t>
            </a:r>
            <a:endParaRPr lang="en-US" altLang="zh-CN" sz="2600" smtClean="0"/>
          </a:p>
          <a:p>
            <a:pPr marL="0" indent="0" fontAlgn="auto">
              <a:lnSpc>
                <a:spcPct val="150000"/>
              </a:lnSpc>
              <a:spcAft>
                <a:spcPts val="0"/>
              </a:spcAft>
              <a:buClr>
                <a:srgbClr val="0070C0"/>
              </a:buClr>
              <a:buNone/>
            </a:pPr>
            <a:r>
              <a:rPr lang="zh-CN" altLang="en-US" sz="2600" smtClean="0"/>
              <a:t>三、</a:t>
            </a:r>
            <a:r>
              <a:rPr lang="en-US" altLang="zh-CN" sz="2600" smtClean="0"/>
              <a:t>IP</a:t>
            </a:r>
            <a:r>
              <a:rPr lang="zh-CN" altLang="en-US" sz="2600"/>
              <a:t>地址</a:t>
            </a:r>
          </a:p>
          <a:p>
            <a:pPr marL="0" indent="0" fontAlgn="auto">
              <a:lnSpc>
                <a:spcPct val="150000"/>
              </a:lnSpc>
              <a:spcAft>
                <a:spcPts val="0"/>
              </a:spcAft>
              <a:buClr>
                <a:srgbClr val="0070C0"/>
              </a:buClr>
              <a:buNone/>
            </a:pPr>
            <a:r>
              <a:rPr lang="en-US" altLang="zh-CN" sz="2600" smtClean="0"/>
              <a:t>      </a:t>
            </a:r>
            <a:r>
              <a:rPr lang="zh-CN" altLang="en-US" sz="2600" smtClean="0"/>
              <a:t>编辑</a:t>
            </a:r>
            <a:r>
              <a:rPr lang="en-US" altLang="zh-CN" sz="2600" smtClean="0"/>
              <a:t>  </a:t>
            </a:r>
            <a:r>
              <a:rPr lang="en-US" altLang="zh-CN" sz="2600"/>
              <a:t>/etc/sysconfig/network-scripts/ifcfg-eth0</a:t>
            </a:r>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85117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17</a:t>
            </a:fld>
            <a:r>
              <a:rPr lang="en-US" altLang="zh-CN" smtClean="0"/>
              <a:t>/48</a:t>
            </a:r>
            <a:endParaRPr lang="zh-CN" altLang="en-US" dirty="0"/>
          </a:p>
        </p:txBody>
      </p:sp>
      <p:sp>
        <p:nvSpPr>
          <p:cNvPr id="5" name="内容占位符 2"/>
          <p:cNvSpPr txBox="1">
            <a:spLocks/>
          </p:cNvSpPr>
          <p:nvPr/>
        </p:nvSpPr>
        <p:spPr>
          <a:xfrm>
            <a:off x="628650" y="980728"/>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smtClean="0"/>
              <a:t>VM</a:t>
            </a:r>
            <a:r>
              <a:rPr lang="zh-CN" altLang="en-US" sz="2800" smtClean="0"/>
              <a:t>虚拟机克隆操作：</a:t>
            </a:r>
            <a:endParaRPr lang="en-US" altLang="zh-CN" sz="2800" smtClean="0"/>
          </a:p>
          <a:p>
            <a:pPr marL="0" indent="0" fontAlgn="auto">
              <a:lnSpc>
                <a:spcPct val="150000"/>
              </a:lnSpc>
              <a:spcAft>
                <a:spcPts val="0"/>
              </a:spcAft>
              <a:buClr>
                <a:srgbClr val="0070C0"/>
              </a:buClr>
              <a:buNone/>
            </a:pPr>
            <a:r>
              <a:rPr lang="zh-CN" altLang="en-US" sz="2000" smtClean="0">
                <a:solidFill>
                  <a:schemeClr val="accent5"/>
                </a:solidFill>
              </a:rPr>
              <a:t>一、</a:t>
            </a:r>
            <a:r>
              <a:rPr lang="zh-CN" altLang="en-US" sz="2000" smtClean="0"/>
              <a:t>被</a:t>
            </a:r>
            <a:r>
              <a:rPr lang="zh-CN" altLang="en-US" sz="2000"/>
              <a:t>克</a:t>
            </a:r>
            <a:r>
              <a:rPr lang="zh-CN" altLang="en-US" sz="2000" smtClean="0"/>
              <a:t>隆的虚拟机要关机</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7" name="图片 6"/>
          <p:cNvPicPr/>
          <p:nvPr/>
        </p:nvPicPr>
        <p:blipFill>
          <a:blip r:embed="rId3"/>
          <a:stretch>
            <a:fillRect/>
          </a:stretch>
        </p:blipFill>
        <p:spPr>
          <a:xfrm>
            <a:off x="755576" y="2204864"/>
            <a:ext cx="8136904" cy="4653136"/>
          </a:xfrm>
          <a:prstGeom prst="rect">
            <a:avLst/>
          </a:prstGeom>
        </p:spPr>
      </p:pic>
    </p:spTree>
    <p:extLst>
      <p:ext uri="{BB962C8B-B14F-4D97-AF65-F5344CB8AC3E}">
        <p14:creationId xmlns:p14="http://schemas.microsoft.com/office/powerpoint/2010/main" val="1934415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18</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000"/>
              <a:t>二</a:t>
            </a:r>
            <a:r>
              <a:rPr lang="zh-CN" altLang="en-US" sz="2000" smtClean="0"/>
              <a:t>、选择克隆虚拟机的状态</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7" name="图片 6"/>
          <p:cNvPicPr/>
          <p:nvPr/>
        </p:nvPicPr>
        <p:blipFill>
          <a:blip r:embed="rId2"/>
          <a:stretch>
            <a:fillRect/>
          </a:stretch>
        </p:blipFill>
        <p:spPr>
          <a:xfrm>
            <a:off x="827584" y="1742542"/>
            <a:ext cx="7687766" cy="4791070"/>
          </a:xfrm>
          <a:prstGeom prst="rect">
            <a:avLst/>
          </a:prstGeom>
        </p:spPr>
      </p:pic>
    </p:spTree>
    <p:extLst>
      <p:ext uri="{BB962C8B-B14F-4D97-AF65-F5344CB8AC3E}">
        <p14:creationId xmlns:p14="http://schemas.microsoft.com/office/powerpoint/2010/main" val="10450918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19</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000"/>
              <a:t>三</a:t>
            </a:r>
            <a:r>
              <a:rPr lang="zh-CN" altLang="en-US" sz="2000" smtClean="0"/>
              <a:t>、选择克隆虚拟机类型</a:t>
            </a:r>
            <a:endParaRPr lang="en-US" altLang="zh-CN" sz="2000" smtClean="0"/>
          </a:p>
          <a:p>
            <a:pPr marL="0" indent="0" fontAlgn="auto">
              <a:lnSpc>
                <a:spcPct val="150000"/>
              </a:lnSpc>
              <a:spcAft>
                <a:spcPts val="0"/>
              </a:spcAft>
              <a:buClr>
                <a:srgbClr val="0070C0"/>
              </a:buClr>
              <a:buNone/>
            </a:pP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8" name="图片 7"/>
          <p:cNvPicPr/>
          <p:nvPr/>
        </p:nvPicPr>
        <p:blipFill>
          <a:blip r:embed="rId2"/>
          <a:stretch>
            <a:fillRect/>
          </a:stretch>
        </p:blipFill>
        <p:spPr>
          <a:xfrm>
            <a:off x="628650" y="1742542"/>
            <a:ext cx="8263830" cy="5115458"/>
          </a:xfrm>
          <a:prstGeom prst="rect">
            <a:avLst/>
          </a:prstGeom>
        </p:spPr>
      </p:pic>
    </p:spTree>
    <p:extLst>
      <p:ext uri="{BB962C8B-B14F-4D97-AF65-F5344CB8AC3E}">
        <p14:creationId xmlns:p14="http://schemas.microsoft.com/office/powerpoint/2010/main" val="1673841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a:t>
            </a:fld>
            <a:r>
              <a:rPr lang="en-US" altLang="zh-CN" smtClean="0"/>
              <a:t>/48</a:t>
            </a:r>
            <a:endParaRPr lang="zh-CN" altLang="en-US" dirty="0"/>
          </a:p>
        </p:txBody>
      </p:sp>
      <p:sp>
        <p:nvSpPr>
          <p:cNvPr id="2" name="文本框 1"/>
          <p:cNvSpPr txBox="1"/>
          <p:nvPr/>
        </p:nvSpPr>
        <p:spPr>
          <a:xfrm>
            <a:off x="6971124" y="260648"/>
            <a:ext cx="1849348" cy="584775"/>
          </a:xfrm>
          <a:prstGeom prst="rect">
            <a:avLst/>
          </a:prstGeom>
          <a:noFill/>
        </p:spPr>
        <p:txBody>
          <a:bodyPr wrap="square" rtlCol="0">
            <a:spAutoFit/>
          </a:bodyPr>
          <a:lstStyle/>
          <a:p>
            <a:r>
              <a:rPr lang="en-US" altLang="zh-CN" sz="3200" smtClean="0">
                <a:latin typeface="华文楷体" panose="02010600040101010101" pitchFamily="2" charset="-122"/>
                <a:ea typeface="华文楷体" panose="02010600040101010101" pitchFamily="2" charset="-122"/>
              </a:rPr>
              <a:t>VMware</a:t>
            </a:r>
            <a:endParaRPr lang="zh-CN" altLang="en-US" sz="3200">
              <a:latin typeface="华文楷体" panose="02010600040101010101" pitchFamily="2" charset="-122"/>
              <a:ea typeface="华文楷体" panose="02010600040101010101" pitchFamily="2" charset="-122"/>
            </a:endParaRPr>
          </a:p>
        </p:txBody>
      </p:sp>
      <p:sp>
        <p:nvSpPr>
          <p:cNvPr id="3" name="文本框 2"/>
          <p:cNvSpPr txBox="1"/>
          <p:nvPr/>
        </p:nvSpPr>
        <p:spPr>
          <a:xfrm>
            <a:off x="1331640" y="2204864"/>
            <a:ext cx="3443571" cy="2523768"/>
          </a:xfrm>
          <a:prstGeom prst="rect">
            <a:avLst/>
          </a:prstGeom>
          <a:noFill/>
        </p:spPr>
        <p:txBody>
          <a:bodyPr wrap="none" rtlCol="0">
            <a:spAutoFit/>
          </a:bodyPr>
          <a:lstStyle/>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VMware</a:t>
            </a:r>
            <a:r>
              <a:rPr lang="zh-CN" altLang="en-US" sz="2800" smtClean="0">
                <a:latin typeface="华文楷体" panose="02010600040101010101" pitchFamily="2" charset="-122"/>
                <a:ea typeface="华文楷体" panose="02010600040101010101" pitchFamily="2" charset="-122"/>
              </a:rPr>
              <a:t>虚拟网络</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Vmware</a:t>
            </a:r>
            <a:r>
              <a:rPr lang="zh-CN" altLang="en-US" sz="2800" smtClean="0">
                <a:latin typeface="华文楷体" panose="02010600040101010101" pitchFamily="2" charset="-122"/>
                <a:ea typeface="华文楷体" panose="02010600040101010101" pitchFamily="2" charset="-122"/>
              </a:rPr>
              <a:t>网络模式</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Vmware</a:t>
            </a:r>
            <a:r>
              <a:rPr lang="zh-CN" altLang="en-US" sz="2800" smtClean="0">
                <a:latin typeface="华文楷体" panose="02010600040101010101" pitchFamily="2" charset="-122"/>
                <a:ea typeface="华文楷体" panose="02010600040101010101" pitchFamily="2" charset="-122"/>
              </a:rPr>
              <a:t>虚拟机克隆</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SSH</a:t>
            </a:r>
            <a:r>
              <a:rPr lang="zh-CN" altLang="en-US" sz="2800">
                <a:latin typeface="华文楷体" panose="02010600040101010101" pitchFamily="2" charset="-122"/>
                <a:ea typeface="华文楷体" panose="02010600040101010101" pitchFamily="2" charset="-122"/>
              </a:rPr>
              <a:t>安</a:t>
            </a:r>
            <a:r>
              <a:rPr lang="zh-CN" altLang="en-US" sz="2800" smtClean="0">
                <a:latin typeface="华文楷体" panose="02010600040101010101" pitchFamily="2" charset="-122"/>
                <a:ea typeface="华文楷体" panose="02010600040101010101" pitchFamily="2" charset="-122"/>
              </a:rPr>
              <a:t>全外壳协议</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zh-CN" altLang="en-US" sz="2800">
                <a:latin typeface="华文楷体" panose="02010600040101010101" pitchFamily="2" charset="-122"/>
                <a:ea typeface="华文楷体" panose="02010600040101010101" pitchFamily="2" charset="-122"/>
              </a:rPr>
              <a:t>文</a:t>
            </a:r>
            <a:r>
              <a:rPr lang="zh-CN" altLang="en-US" sz="2800" smtClean="0">
                <a:latin typeface="华文楷体" panose="02010600040101010101" pitchFamily="2" charset="-122"/>
                <a:ea typeface="华文楷体" panose="02010600040101010101" pitchFamily="2" charset="-122"/>
              </a:rPr>
              <a:t>件上传下载</a:t>
            </a:r>
            <a:endParaRPr lang="en-US" altLang="zh-CN" sz="2800" smtClean="0">
              <a:latin typeface="华文楷体" panose="02010600040101010101" pitchFamily="2" charset="-122"/>
              <a:ea typeface="华文楷体" panose="02010600040101010101" pitchFamily="2" charset="-122"/>
            </a:endParaRPr>
          </a:p>
          <a:p>
            <a:pPr marL="285750" indent="-285750">
              <a:buClr>
                <a:schemeClr val="accent5"/>
              </a:buClr>
              <a:buFont typeface="Wingdings" panose="05000000000000000000" pitchFamily="2" charset="2"/>
              <a:buChar char="n"/>
            </a:pPr>
            <a:endParaRPr lang="zh-CN" altLang="en-US"/>
          </a:p>
        </p:txBody>
      </p:sp>
    </p:spTree>
    <p:extLst>
      <p:ext uri="{BB962C8B-B14F-4D97-AF65-F5344CB8AC3E}">
        <p14:creationId xmlns:p14="http://schemas.microsoft.com/office/powerpoint/2010/main" val="3154503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20</a:t>
            </a:fld>
            <a:r>
              <a:rPr lang="en-US" altLang="zh-CN" smtClean="0"/>
              <a:t>/48</a:t>
            </a:r>
            <a:endParaRPr lang="zh-CN" altLang="en-US" dirty="0"/>
          </a:p>
        </p:txBody>
      </p:sp>
      <p:sp>
        <p:nvSpPr>
          <p:cNvPr id="5" name="内容占位符 2"/>
          <p:cNvSpPr txBox="1">
            <a:spLocks/>
          </p:cNvSpPr>
          <p:nvPr/>
        </p:nvSpPr>
        <p:spPr>
          <a:xfrm>
            <a:off x="628650" y="1062896"/>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000"/>
              <a:t>四</a:t>
            </a:r>
            <a:r>
              <a:rPr lang="zh-CN" altLang="en-US" sz="2000" smtClean="0"/>
              <a:t>、编辑新虚拟机的名称</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0" y="1628800"/>
            <a:ext cx="8961905" cy="5495238"/>
          </a:xfrm>
          <a:prstGeom prst="rect">
            <a:avLst/>
          </a:prstGeom>
        </p:spPr>
      </p:pic>
    </p:spTree>
    <p:extLst>
      <p:ext uri="{BB962C8B-B14F-4D97-AF65-F5344CB8AC3E}">
        <p14:creationId xmlns:p14="http://schemas.microsoft.com/office/powerpoint/2010/main" val="1660677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21</a:t>
            </a:fld>
            <a:r>
              <a:rPr lang="en-US" altLang="zh-CN" smtClean="0"/>
              <a:t>/48</a:t>
            </a:r>
            <a:endParaRPr lang="zh-CN" altLang="en-US" dirty="0"/>
          </a:p>
        </p:txBody>
      </p:sp>
      <p:sp>
        <p:nvSpPr>
          <p:cNvPr id="5" name="内容占位符 2"/>
          <p:cNvSpPr txBox="1">
            <a:spLocks/>
          </p:cNvSpPr>
          <p:nvPr/>
        </p:nvSpPr>
        <p:spPr>
          <a:xfrm>
            <a:off x="628650" y="980728"/>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000"/>
              <a:t>五</a:t>
            </a:r>
            <a:r>
              <a:rPr lang="zh-CN" altLang="en-US" sz="2000" smtClean="0"/>
              <a:t>、克隆完成之后发现</a:t>
            </a:r>
            <a:r>
              <a:rPr lang="en-US" altLang="zh-CN" sz="2000" smtClean="0"/>
              <a:t>MAC</a:t>
            </a:r>
            <a:r>
              <a:rPr lang="zh-CN" altLang="en-US" sz="2000" smtClean="0"/>
              <a:t>地址相同，重新生产</a:t>
            </a:r>
            <a:r>
              <a:rPr lang="en-US" altLang="zh-CN" sz="2000" smtClean="0"/>
              <a:t>MAC</a:t>
            </a:r>
            <a:r>
              <a:rPr lang="zh-CN" altLang="en-US" sz="2000" smtClean="0"/>
              <a:t>地址</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377130" y="1603852"/>
            <a:ext cx="8323809" cy="5209524"/>
          </a:xfrm>
          <a:prstGeom prst="rect">
            <a:avLst/>
          </a:prstGeom>
        </p:spPr>
      </p:pic>
    </p:spTree>
    <p:extLst>
      <p:ext uri="{BB962C8B-B14F-4D97-AF65-F5344CB8AC3E}">
        <p14:creationId xmlns:p14="http://schemas.microsoft.com/office/powerpoint/2010/main" val="4582852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22</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a:t>六</a:t>
            </a:r>
            <a:r>
              <a:rPr lang="zh-CN" altLang="en-US" smtClean="0"/>
              <a:t>、启动新虚拟机，更改主机名称</a:t>
            </a:r>
            <a:endParaRPr lang="zh-CN" altLang="en-US"/>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899592" y="1837522"/>
            <a:ext cx="7333333" cy="2980952"/>
          </a:xfrm>
          <a:prstGeom prst="rect">
            <a:avLst/>
          </a:prstGeom>
        </p:spPr>
      </p:pic>
      <p:pic>
        <p:nvPicPr>
          <p:cNvPr id="3" name="图片 2"/>
          <p:cNvPicPr>
            <a:picLocks noChangeAspect="1"/>
          </p:cNvPicPr>
          <p:nvPr/>
        </p:nvPicPr>
        <p:blipFill>
          <a:blip r:embed="rId3"/>
          <a:stretch>
            <a:fillRect/>
          </a:stretch>
        </p:blipFill>
        <p:spPr>
          <a:xfrm>
            <a:off x="1893962" y="5149397"/>
            <a:ext cx="5270326" cy="1708603"/>
          </a:xfrm>
          <a:prstGeom prst="rect">
            <a:avLst/>
          </a:prstGeom>
        </p:spPr>
      </p:pic>
    </p:spTree>
    <p:extLst>
      <p:ext uri="{BB962C8B-B14F-4D97-AF65-F5344CB8AC3E}">
        <p14:creationId xmlns:p14="http://schemas.microsoft.com/office/powerpoint/2010/main" val="3166082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23</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a:t>七</a:t>
            </a:r>
            <a:r>
              <a:rPr lang="zh-CN" altLang="en-US" smtClean="0"/>
              <a:t>、更改</a:t>
            </a:r>
            <a:r>
              <a:rPr lang="en-US" altLang="zh-CN" smtClean="0"/>
              <a:t>IP</a:t>
            </a:r>
            <a:r>
              <a:rPr lang="zh-CN" altLang="en-US" smtClean="0"/>
              <a:t>地址</a:t>
            </a:r>
            <a:endParaRPr lang="zh-CN" altLang="en-US"/>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3"/>
          <a:stretch>
            <a:fillRect/>
          </a:stretch>
        </p:blipFill>
        <p:spPr>
          <a:xfrm>
            <a:off x="971600" y="1747239"/>
            <a:ext cx="6912768" cy="4974237"/>
          </a:xfrm>
          <a:prstGeom prst="rect">
            <a:avLst/>
          </a:prstGeom>
        </p:spPr>
      </p:pic>
    </p:spTree>
    <p:extLst>
      <p:ext uri="{BB962C8B-B14F-4D97-AF65-F5344CB8AC3E}">
        <p14:creationId xmlns:p14="http://schemas.microsoft.com/office/powerpoint/2010/main" val="2179351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24</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a:t>八</a:t>
            </a:r>
            <a:r>
              <a:rPr lang="zh-CN" altLang="en-US" smtClean="0"/>
              <a:t>、</a:t>
            </a:r>
            <a:r>
              <a:rPr lang="en-US" altLang="zh-CN" smtClean="0"/>
              <a:t>reboot</a:t>
            </a:r>
            <a:r>
              <a:rPr lang="zh-CN" altLang="en-US" smtClean="0"/>
              <a:t>重启虚拟机，</a:t>
            </a:r>
            <a:r>
              <a:rPr lang="zh-CN" altLang="en-US"/>
              <a:t>可</a:t>
            </a:r>
            <a:r>
              <a:rPr lang="zh-CN" altLang="en-US" smtClean="0"/>
              <a:t>以查看主机名、网络配置、上网</a:t>
            </a:r>
            <a:endParaRPr lang="zh-CN" altLang="en-US"/>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1136174" y="1700807"/>
            <a:ext cx="7252250" cy="5132027"/>
          </a:xfrm>
          <a:prstGeom prst="rect">
            <a:avLst/>
          </a:prstGeom>
        </p:spPr>
      </p:pic>
    </p:spTree>
    <p:extLst>
      <p:ext uri="{BB962C8B-B14F-4D97-AF65-F5344CB8AC3E}">
        <p14:creationId xmlns:p14="http://schemas.microsoft.com/office/powerpoint/2010/main" val="17147845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25</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a:t>练</a:t>
            </a:r>
            <a:r>
              <a:rPr lang="zh-CN" altLang="en-US" sz="2600" smtClean="0"/>
              <a:t>习：</a:t>
            </a:r>
            <a:endParaRPr lang="en-US" altLang="zh-CN" sz="2600" smtClean="0"/>
          </a:p>
          <a:p>
            <a:pPr marL="0" indent="0" fontAlgn="auto">
              <a:lnSpc>
                <a:spcPct val="150000"/>
              </a:lnSpc>
              <a:spcAft>
                <a:spcPts val="0"/>
              </a:spcAft>
              <a:buClr>
                <a:srgbClr val="0070C0"/>
              </a:buClr>
              <a:buNone/>
            </a:pPr>
            <a:r>
              <a:rPr lang="zh-CN" altLang="en-US" sz="2600" smtClean="0"/>
              <a:t>一、安装</a:t>
            </a:r>
            <a:r>
              <a:rPr lang="en-US" altLang="zh-CN" sz="2600" smtClean="0"/>
              <a:t>vmware workstation</a:t>
            </a:r>
          </a:p>
          <a:p>
            <a:pPr marL="0" indent="0" fontAlgn="auto">
              <a:lnSpc>
                <a:spcPct val="150000"/>
              </a:lnSpc>
              <a:spcAft>
                <a:spcPts val="0"/>
              </a:spcAft>
              <a:buClr>
                <a:srgbClr val="0070C0"/>
              </a:buClr>
              <a:buNone/>
            </a:pPr>
            <a:r>
              <a:rPr lang="zh-CN" altLang="en-US" sz="2600" smtClean="0"/>
              <a:t>二、创建虚拟机</a:t>
            </a:r>
            <a:endParaRPr lang="en-US" altLang="zh-CN" sz="2600" smtClean="0"/>
          </a:p>
          <a:p>
            <a:pPr marL="0" indent="0" fontAlgn="auto">
              <a:lnSpc>
                <a:spcPct val="150000"/>
              </a:lnSpc>
              <a:spcAft>
                <a:spcPts val="0"/>
              </a:spcAft>
              <a:buClr>
                <a:srgbClr val="0070C0"/>
              </a:buClr>
              <a:buNone/>
            </a:pPr>
            <a:r>
              <a:rPr lang="zh-CN" altLang="en-US" sz="2600" smtClean="0"/>
              <a:t>三、克隆虚拟</a:t>
            </a:r>
            <a:r>
              <a:rPr lang="zh-CN" altLang="en-US" sz="2600" smtClean="0"/>
              <a:t>机</a:t>
            </a:r>
            <a:endParaRPr lang="en-US" altLang="zh-CN" sz="2600" smtClean="0"/>
          </a:p>
          <a:p>
            <a:pPr marL="0" indent="0" fontAlgn="auto">
              <a:lnSpc>
                <a:spcPct val="150000"/>
              </a:lnSpc>
              <a:spcAft>
                <a:spcPts val="0"/>
              </a:spcAft>
              <a:buClr>
                <a:srgbClr val="0070C0"/>
              </a:buClr>
              <a:buNone/>
            </a:pPr>
            <a:r>
              <a:rPr lang="zh-CN" altLang="en-US" sz="2600" smtClean="0"/>
              <a:t>四、用到的几个命令</a:t>
            </a:r>
            <a:endParaRPr lang="en-US" altLang="zh-CN" sz="2600" smtClean="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sp>
        <p:nvSpPr>
          <p:cNvPr id="7" name="AutoShape 4"/>
          <p:cNvSpPr>
            <a:spLocks noChangeArrowheads="1"/>
          </p:cNvSpPr>
          <p:nvPr/>
        </p:nvSpPr>
        <p:spPr bwMode="auto">
          <a:xfrm>
            <a:off x="4885221" y="3356992"/>
            <a:ext cx="3145458" cy="2609267"/>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algn="l">
              <a:buFont typeface="Wingdings" pitchFamily="2" charset="2"/>
              <a:buNone/>
              <a:defRPr/>
            </a:pPr>
            <a:r>
              <a:rPr lang="en-US" altLang="zh-CN" sz="2000" b="1"/>
              <a:t>vi </a:t>
            </a:r>
            <a:r>
              <a:rPr lang="zh-CN" altLang="en-US" sz="2000" b="1" smtClean="0"/>
              <a:t>编</a:t>
            </a:r>
            <a:r>
              <a:rPr lang="zh-CN" altLang="en-US" sz="2000" b="1"/>
              <a:t>辑器</a:t>
            </a:r>
            <a:r>
              <a:rPr lang="zh-CN" altLang="en-US" sz="2000" b="1"/>
              <a:t>命</a:t>
            </a:r>
            <a:r>
              <a:rPr lang="zh-CN" altLang="en-US" sz="2000" b="1" smtClean="0"/>
              <a:t>令</a:t>
            </a:r>
            <a:endParaRPr lang="zh-CN" altLang="en-US" sz="2000" b="1"/>
          </a:p>
          <a:p>
            <a:pPr algn="l">
              <a:buFont typeface="Wingdings" pitchFamily="2" charset="2"/>
              <a:buNone/>
              <a:defRPr/>
            </a:pPr>
            <a:r>
              <a:rPr lang="en-US" altLang="zh-CN" sz="2000" b="1"/>
              <a:t>i  vi</a:t>
            </a:r>
            <a:r>
              <a:rPr lang="zh-CN" altLang="en-US" sz="2000" b="1"/>
              <a:t>编辑器编辑</a:t>
            </a:r>
            <a:r>
              <a:rPr lang="zh-CN" altLang="en-US" sz="2000" b="1"/>
              <a:t>命</a:t>
            </a:r>
            <a:r>
              <a:rPr lang="zh-CN" altLang="en-US" sz="2000" b="1" smtClean="0"/>
              <a:t>令</a:t>
            </a:r>
            <a:endParaRPr lang="zh-CN" altLang="en-US" sz="2000" b="1"/>
          </a:p>
          <a:p>
            <a:pPr algn="l">
              <a:buFont typeface="Wingdings" pitchFamily="2" charset="2"/>
              <a:buNone/>
              <a:defRPr/>
            </a:pPr>
            <a:r>
              <a:rPr lang="en-US" altLang="zh-CN" sz="2000" b="1"/>
              <a:t>esc </a:t>
            </a:r>
            <a:r>
              <a:rPr lang="zh-CN" altLang="en-US" sz="2000" b="1"/>
              <a:t>模式下</a:t>
            </a:r>
          </a:p>
          <a:p>
            <a:pPr algn="l">
              <a:buFont typeface="Wingdings" pitchFamily="2" charset="2"/>
              <a:buNone/>
              <a:defRPr/>
            </a:pPr>
            <a:r>
              <a:rPr lang="zh-CN" altLang="en-US" sz="2000" b="1"/>
              <a:t>  </a:t>
            </a:r>
            <a:r>
              <a:rPr lang="zh-CN" altLang="en-US" sz="2000" b="1" smtClean="0"/>
              <a:t> </a:t>
            </a:r>
            <a:r>
              <a:rPr lang="en-US" altLang="zh-CN" sz="2000" b="1" smtClean="0"/>
              <a:t>yyp </a:t>
            </a:r>
            <a:r>
              <a:rPr lang="zh-CN" altLang="en-US" sz="2000" b="1"/>
              <a:t>复制一行</a:t>
            </a:r>
          </a:p>
          <a:p>
            <a:pPr algn="l">
              <a:buFont typeface="Wingdings" pitchFamily="2" charset="2"/>
              <a:buNone/>
              <a:defRPr/>
            </a:pPr>
            <a:r>
              <a:rPr lang="zh-CN" altLang="en-US" sz="2000" b="1"/>
              <a:t>  </a:t>
            </a:r>
            <a:r>
              <a:rPr lang="zh-CN" altLang="en-US" sz="2000" b="1" smtClean="0"/>
              <a:t> </a:t>
            </a:r>
            <a:r>
              <a:rPr lang="en-US" altLang="zh-CN" sz="2000" b="1" smtClean="0"/>
              <a:t>u   </a:t>
            </a:r>
            <a:r>
              <a:rPr lang="zh-CN" altLang="en-US" sz="2000" b="1"/>
              <a:t>回退</a:t>
            </a:r>
          </a:p>
          <a:p>
            <a:pPr algn="l">
              <a:buFont typeface="Wingdings" pitchFamily="2" charset="2"/>
              <a:buNone/>
              <a:defRPr/>
            </a:pPr>
            <a:r>
              <a:rPr lang="zh-CN" altLang="en-US" sz="2000" b="1"/>
              <a:t>  </a:t>
            </a:r>
            <a:r>
              <a:rPr lang="zh-CN" altLang="en-US" sz="2000" b="1" smtClean="0"/>
              <a:t> </a:t>
            </a:r>
            <a:r>
              <a:rPr lang="en-US" altLang="zh-CN" sz="2000" b="1" smtClean="0"/>
              <a:t>dd  </a:t>
            </a:r>
            <a:r>
              <a:rPr lang="zh-CN" altLang="en-US" sz="2000" b="1"/>
              <a:t>删除</a:t>
            </a:r>
          </a:p>
          <a:p>
            <a:pPr algn="l">
              <a:buFont typeface="Wingdings" pitchFamily="2" charset="2"/>
              <a:buNone/>
              <a:defRPr/>
            </a:pPr>
            <a:r>
              <a:rPr lang="zh-CN" altLang="en-US" sz="2000" b="1"/>
              <a:t>  </a:t>
            </a:r>
            <a:r>
              <a:rPr lang="zh-CN" altLang="en-US" sz="2000" b="1" smtClean="0"/>
              <a:t> </a:t>
            </a:r>
            <a:r>
              <a:rPr lang="en-US" altLang="zh-CN" sz="2000" b="1" smtClean="0"/>
              <a:t>esc </a:t>
            </a:r>
            <a:r>
              <a:rPr lang="zh-CN" altLang="en-US" sz="2000" b="1"/>
              <a:t>模式切换</a:t>
            </a:r>
          </a:p>
          <a:p>
            <a:pPr algn="l">
              <a:buFont typeface="Wingdings" pitchFamily="2" charset="2"/>
              <a:buNone/>
              <a:defRPr/>
            </a:pPr>
            <a:r>
              <a:rPr lang="zh-CN" altLang="en-US" sz="2000" b="1"/>
              <a:t>  </a:t>
            </a:r>
            <a:r>
              <a:rPr lang="zh-CN" altLang="en-US" sz="2000" b="1" smtClean="0"/>
              <a:t> </a:t>
            </a:r>
            <a:r>
              <a:rPr lang="en-US" altLang="zh-CN" sz="2000" b="1" smtClean="0"/>
              <a:t>:</a:t>
            </a:r>
            <a:r>
              <a:rPr lang="en-US" altLang="zh-CN" sz="2000" b="1"/>
              <a:t>x  </a:t>
            </a:r>
            <a:r>
              <a:rPr lang="zh-CN" altLang="en-US" sz="2000" b="1"/>
              <a:t>保存退出</a:t>
            </a:r>
            <a:endParaRPr lang="zh-CN" altLang="en-US" sz="2000" b="1" dirty="0">
              <a:ea typeface="黑体" pitchFamily="2" charset="-122"/>
            </a:endParaRPr>
          </a:p>
        </p:txBody>
      </p:sp>
    </p:spTree>
    <p:extLst>
      <p:ext uri="{BB962C8B-B14F-4D97-AF65-F5344CB8AC3E}">
        <p14:creationId xmlns:p14="http://schemas.microsoft.com/office/powerpoint/2010/main" val="217613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26</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600" smtClean="0"/>
              <a:t>SSH-secure shell</a:t>
            </a:r>
            <a:r>
              <a:rPr lang="zh-CN" altLang="en-US" sz="2600" smtClean="0"/>
              <a:t>是一种网络安全协议，专门为远程登陆会话和其他网络服务提供安全性的加密。 使用</a:t>
            </a:r>
            <a:r>
              <a:rPr lang="en-US" altLang="zh-CN" sz="2600" smtClean="0"/>
              <a:t>SSH</a:t>
            </a:r>
            <a:r>
              <a:rPr lang="zh-CN" altLang="en-US" sz="2600" smtClean="0"/>
              <a:t>可以把传输的数据进行加密，有效防止远程管理过程中的消息泄露问题。</a:t>
            </a:r>
            <a:endParaRPr lang="en-US" altLang="zh-CN" sz="2600" smtClean="0"/>
          </a:p>
          <a:p>
            <a:pPr fontAlgn="auto">
              <a:lnSpc>
                <a:spcPct val="150000"/>
              </a:lnSpc>
              <a:spcAft>
                <a:spcPts val="0"/>
              </a:spcAft>
              <a:buClr>
                <a:srgbClr val="0070C0"/>
              </a:buClr>
              <a:buFont typeface="Wingdings" panose="05000000000000000000" pitchFamily="2" charset="2"/>
              <a:buChar char="l"/>
            </a:pPr>
            <a:r>
              <a:rPr lang="zh-CN" altLang="en-US" sz="2600" smtClean="0"/>
              <a:t>非</a:t>
            </a:r>
            <a:r>
              <a:rPr lang="zh-CN" altLang="en-US" sz="2600"/>
              <a:t>对</a:t>
            </a:r>
            <a:r>
              <a:rPr lang="zh-CN" altLang="en-US" sz="2600" smtClean="0"/>
              <a:t>称加密</a:t>
            </a:r>
            <a:r>
              <a:rPr lang="en-US" altLang="zh-CN" sz="2600" smtClean="0"/>
              <a:t>-</a:t>
            </a:r>
            <a:r>
              <a:rPr lang="zh-CN" altLang="en-US" sz="2600" smtClean="0"/>
              <a:t>即单项加密，它有一对密钥，公钥和私钥，公钥用来加密，私钥用来解密，反之不可以。</a:t>
            </a:r>
            <a:endParaRPr lang="en-US" altLang="zh-CN" sz="2600" smtClean="0"/>
          </a:p>
          <a:p>
            <a:pPr fontAlgn="auto">
              <a:lnSpc>
                <a:spcPct val="150000"/>
              </a:lnSpc>
              <a:spcAft>
                <a:spcPts val="0"/>
              </a:spcAft>
              <a:buClr>
                <a:srgbClr val="0070C0"/>
              </a:buClr>
              <a:buFont typeface="Wingdings" panose="05000000000000000000" pitchFamily="2" charset="2"/>
              <a:buChar char="l"/>
            </a:pPr>
            <a:r>
              <a:rPr lang="en-US" altLang="zh-CN" sz="2600" smtClean="0"/>
              <a:t>SSH</a:t>
            </a:r>
            <a:r>
              <a:rPr lang="zh-CN" altLang="en-US" sz="2600" smtClean="0"/>
              <a:t>是采用的客户端和服务端架构模式的非对称加密方式。</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7971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27</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600" smtClean="0"/>
              <a:t>从客户端来看，有两种验证方式</a:t>
            </a:r>
            <a:r>
              <a:rPr lang="en-US" altLang="zh-CN" sz="2600" smtClean="0"/>
              <a:t>:</a:t>
            </a:r>
            <a:r>
              <a:rPr lang="zh-CN" altLang="en-US" sz="2600" smtClean="0"/>
              <a:t>基于密码、基于密钥</a:t>
            </a:r>
            <a:endParaRPr lang="en-US" altLang="zh-CN" sz="2600" smtClean="0"/>
          </a:p>
          <a:p>
            <a:pPr marL="0" indent="0" fontAlgn="auto">
              <a:lnSpc>
                <a:spcPct val="150000"/>
              </a:lnSpc>
              <a:spcAft>
                <a:spcPts val="0"/>
              </a:spcAft>
              <a:buClr>
                <a:srgbClr val="0070C0"/>
              </a:buClr>
              <a:buNone/>
            </a:pPr>
            <a:r>
              <a:rPr lang="zh-CN" altLang="en-US" sz="2600"/>
              <a:t>一</a:t>
            </a:r>
            <a:r>
              <a:rPr lang="zh-CN" altLang="en-US" sz="2600" smtClean="0"/>
              <a:t>、基于密码的验证方式</a:t>
            </a:r>
            <a:endParaRPr lang="en-US" altLang="zh-CN" sz="2600" smtClean="0"/>
          </a:p>
          <a:p>
            <a:pPr marL="0" indent="0" fontAlgn="auto">
              <a:lnSpc>
                <a:spcPct val="150000"/>
              </a:lnSpc>
              <a:spcAft>
                <a:spcPts val="0"/>
              </a:spcAft>
              <a:buClr>
                <a:srgbClr val="0070C0"/>
              </a:buClr>
              <a:buNone/>
            </a:pPr>
            <a:r>
              <a:rPr lang="zh-CN" altLang="en-US" sz="2000" smtClean="0"/>
              <a:t>如果远程登陆服务器，使用的传统方式，把用户名和密码传给服务器进行验证，如果被拦截的话，就会</a:t>
            </a:r>
            <a:r>
              <a:rPr lang="zh-CN" altLang="en-US" sz="2000" smtClean="0">
                <a:solidFill>
                  <a:srgbClr val="FF0000"/>
                </a:solidFill>
              </a:rPr>
              <a:t>泄露账号信息。</a:t>
            </a:r>
            <a:endParaRPr lang="zh-CN" altLang="en-US" sz="2000">
              <a:solidFill>
                <a:srgbClr val="FF0000"/>
              </a:solidFill>
            </a:endParaRPr>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
        <p:nvSpPr>
          <p:cNvPr id="2" name="圆角矩形 1"/>
          <p:cNvSpPr/>
          <p:nvPr/>
        </p:nvSpPr>
        <p:spPr>
          <a:xfrm>
            <a:off x="628650" y="4293096"/>
            <a:ext cx="991022" cy="2428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6156176" y="4149080"/>
            <a:ext cx="2880320" cy="2572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文本框 3"/>
          <p:cNvSpPr txBox="1"/>
          <p:nvPr/>
        </p:nvSpPr>
        <p:spPr>
          <a:xfrm>
            <a:off x="774195" y="3861048"/>
            <a:ext cx="877163" cy="369332"/>
          </a:xfrm>
          <a:prstGeom prst="rect">
            <a:avLst/>
          </a:prstGeom>
          <a:noFill/>
        </p:spPr>
        <p:txBody>
          <a:bodyPr wrap="none" rtlCol="0">
            <a:spAutoFit/>
          </a:bodyPr>
          <a:lstStyle/>
          <a:p>
            <a:r>
              <a:rPr lang="zh-CN" altLang="en-US" smtClean="0"/>
              <a:t>客户端</a:t>
            </a:r>
            <a:endParaRPr lang="zh-CN" altLang="en-US"/>
          </a:p>
        </p:txBody>
      </p:sp>
      <p:sp>
        <p:nvSpPr>
          <p:cNvPr id="8" name="文本框 7"/>
          <p:cNvSpPr txBox="1"/>
          <p:nvPr/>
        </p:nvSpPr>
        <p:spPr>
          <a:xfrm>
            <a:off x="6694828" y="3752528"/>
            <a:ext cx="877163" cy="369332"/>
          </a:xfrm>
          <a:prstGeom prst="rect">
            <a:avLst/>
          </a:prstGeom>
          <a:noFill/>
        </p:spPr>
        <p:txBody>
          <a:bodyPr wrap="none" rtlCol="0">
            <a:spAutoFit/>
          </a:bodyPr>
          <a:lstStyle/>
          <a:p>
            <a:r>
              <a:rPr lang="zh-CN" altLang="en-US"/>
              <a:t>服</a:t>
            </a:r>
            <a:r>
              <a:rPr lang="zh-CN" altLang="en-US" smtClean="0"/>
              <a:t>务端</a:t>
            </a:r>
            <a:endParaRPr lang="zh-CN" altLang="en-US"/>
          </a:p>
        </p:txBody>
      </p:sp>
      <p:cxnSp>
        <p:nvCxnSpPr>
          <p:cNvPr id="10" name="直接箭头连接符 9"/>
          <p:cNvCxnSpPr/>
          <p:nvPr/>
        </p:nvCxnSpPr>
        <p:spPr>
          <a:xfrm>
            <a:off x="1619672" y="4581128"/>
            <a:ext cx="4536504" cy="18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flipH="1" flipV="1">
            <a:off x="1651358" y="5499664"/>
            <a:ext cx="4473132" cy="76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flipV="1">
            <a:off x="1651358" y="6326299"/>
            <a:ext cx="4473132" cy="30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2050247" y="4212441"/>
            <a:ext cx="3180679" cy="338554"/>
          </a:xfrm>
          <a:prstGeom prst="rect">
            <a:avLst/>
          </a:prstGeom>
          <a:noFill/>
        </p:spPr>
        <p:txBody>
          <a:bodyPr wrap="none" rtlCol="0">
            <a:spAutoFit/>
          </a:bodyPr>
          <a:lstStyle/>
          <a:p>
            <a:r>
              <a:rPr lang="en-US" altLang="zh-CN" sz="1600" smtClean="0"/>
              <a:t>1</a:t>
            </a:r>
            <a:r>
              <a:rPr lang="zh-CN" altLang="en-US" sz="1600" smtClean="0"/>
              <a:t>，客户端向服务端发起</a:t>
            </a:r>
            <a:r>
              <a:rPr lang="en-US" altLang="zh-CN" sz="1600" smtClean="0"/>
              <a:t>SSH</a:t>
            </a:r>
            <a:r>
              <a:rPr lang="zh-CN" altLang="en-US" sz="1600" smtClean="0"/>
              <a:t>请求</a:t>
            </a:r>
            <a:endParaRPr lang="zh-CN" altLang="en-US" sz="1600"/>
          </a:p>
        </p:txBody>
      </p:sp>
      <p:sp>
        <p:nvSpPr>
          <p:cNvPr id="17" name="文本框 16"/>
          <p:cNvSpPr txBox="1"/>
          <p:nvPr/>
        </p:nvSpPr>
        <p:spPr>
          <a:xfrm>
            <a:off x="1802356" y="5100280"/>
            <a:ext cx="3786613" cy="338554"/>
          </a:xfrm>
          <a:prstGeom prst="rect">
            <a:avLst/>
          </a:prstGeom>
          <a:noFill/>
        </p:spPr>
        <p:txBody>
          <a:bodyPr wrap="none" rtlCol="0">
            <a:spAutoFit/>
          </a:bodyPr>
          <a:lstStyle/>
          <a:p>
            <a:r>
              <a:rPr lang="en-US" altLang="zh-CN" sz="1600"/>
              <a:t>2</a:t>
            </a:r>
            <a:r>
              <a:rPr lang="zh-CN" altLang="en-US" sz="1600" smtClean="0"/>
              <a:t>，服务端收到请求，发送公钥给客户端</a:t>
            </a:r>
            <a:endParaRPr lang="zh-CN" altLang="en-US" sz="1600"/>
          </a:p>
        </p:txBody>
      </p:sp>
      <p:sp>
        <p:nvSpPr>
          <p:cNvPr id="18" name="文本框 17"/>
          <p:cNvSpPr txBox="1"/>
          <p:nvPr/>
        </p:nvSpPr>
        <p:spPr>
          <a:xfrm>
            <a:off x="1631591" y="5662989"/>
            <a:ext cx="4251485" cy="584775"/>
          </a:xfrm>
          <a:prstGeom prst="rect">
            <a:avLst/>
          </a:prstGeom>
          <a:noFill/>
        </p:spPr>
        <p:txBody>
          <a:bodyPr wrap="none" rtlCol="0">
            <a:spAutoFit/>
          </a:bodyPr>
          <a:lstStyle/>
          <a:p>
            <a:r>
              <a:rPr lang="en-US" altLang="zh-CN" sz="1600" smtClean="0"/>
              <a:t>3</a:t>
            </a:r>
            <a:r>
              <a:rPr lang="zh-CN" altLang="en-US" sz="1600" smtClean="0"/>
              <a:t>、客户端输入用户名密码，通过公钥加密</a:t>
            </a:r>
            <a:endParaRPr lang="en-US" altLang="zh-CN" sz="1600" smtClean="0"/>
          </a:p>
          <a:p>
            <a:pPr algn="l"/>
            <a:r>
              <a:rPr lang="zh-CN" altLang="en-US" sz="1600" smtClean="0"/>
              <a:t>        回传给服务端</a:t>
            </a:r>
            <a:endParaRPr lang="zh-CN" altLang="en-US" sz="1600"/>
          </a:p>
        </p:txBody>
      </p:sp>
      <p:sp>
        <p:nvSpPr>
          <p:cNvPr id="19" name="文本框 18"/>
          <p:cNvSpPr txBox="1"/>
          <p:nvPr/>
        </p:nvSpPr>
        <p:spPr>
          <a:xfrm>
            <a:off x="6457950" y="4415046"/>
            <a:ext cx="1338828" cy="369332"/>
          </a:xfrm>
          <a:prstGeom prst="rect">
            <a:avLst/>
          </a:prstGeom>
          <a:noFill/>
        </p:spPr>
        <p:txBody>
          <a:bodyPr wrap="none" rtlCol="0">
            <a:spAutoFit/>
          </a:bodyPr>
          <a:lstStyle/>
          <a:p>
            <a:r>
              <a:rPr lang="zh-CN" altLang="en-US" smtClean="0"/>
              <a:t>公钥：私钥</a:t>
            </a:r>
            <a:endParaRPr lang="zh-CN" altLang="en-US"/>
          </a:p>
        </p:txBody>
      </p:sp>
      <p:sp>
        <p:nvSpPr>
          <p:cNvPr id="23" name="文本框 22"/>
          <p:cNvSpPr txBox="1"/>
          <p:nvPr/>
        </p:nvSpPr>
        <p:spPr>
          <a:xfrm>
            <a:off x="6060621" y="4909007"/>
            <a:ext cx="2852063" cy="1323439"/>
          </a:xfrm>
          <a:prstGeom prst="rect">
            <a:avLst/>
          </a:prstGeom>
          <a:noFill/>
        </p:spPr>
        <p:txBody>
          <a:bodyPr wrap="none" rtlCol="0">
            <a:spAutoFit/>
          </a:bodyPr>
          <a:lstStyle/>
          <a:p>
            <a:pPr algn="l"/>
            <a:r>
              <a:rPr lang="zh-CN" altLang="en-US" sz="1600"/>
              <a:t>服</a:t>
            </a:r>
            <a:r>
              <a:rPr lang="zh-CN" altLang="en-US" sz="1600" smtClean="0"/>
              <a:t>务端收到公钥加密的用户名</a:t>
            </a:r>
            <a:endParaRPr lang="en-US" altLang="zh-CN" sz="1600" smtClean="0"/>
          </a:p>
          <a:p>
            <a:pPr algn="l"/>
            <a:r>
              <a:rPr lang="zh-CN" altLang="en-US" sz="1600" smtClean="0"/>
              <a:t>和密码后，使用与公钥匹配的</a:t>
            </a:r>
            <a:endParaRPr lang="en-US" altLang="zh-CN" sz="1600" smtClean="0"/>
          </a:p>
          <a:p>
            <a:pPr algn="l"/>
            <a:r>
              <a:rPr lang="zh-CN" altLang="en-US" sz="1600" smtClean="0"/>
              <a:t>私钥解密，然后和本地的用户</a:t>
            </a:r>
            <a:endParaRPr lang="en-US" altLang="zh-CN" sz="1600" smtClean="0"/>
          </a:p>
          <a:p>
            <a:pPr algn="l"/>
            <a:r>
              <a:rPr lang="zh-CN" altLang="en-US" sz="1600" smtClean="0"/>
              <a:t>名和密码匹配如果能匹配成功</a:t>
            </a:r>
            <a:endParaRPr lang="en-US" altLang="zh-CN" sz="1600" smtClean="0"/>
          </a:p>
          <a:p>
            <a:pPr algn="l"/>
            <a:r>
              <a:rPr lang="zh-CN" altLang="en-US" sz="1600" smtClean="0"/>
              <a:t>就是登陆成功否则失败</a:t>
            </a:r>
            <a:endParaRPr lang="zh-CN" altLang="en-US" sz="1600"/>
          </a:p>
        </p:txBody>
      </p:sp>
    </p:spTree>
    <p:extLst>
      <p:ext uri="{BB962C8B-B14F-4D97-AF65-F5344CB8AC3E}">
        <p14:creationId xmlns:p14="http://schemas.microsoft.com/office/powerpoint/2010/main" val="28368941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28</a:t>
            </a:fld>
            <a:r>
              <a:rPr lang="en-US" altLang="zh-CN" smtClean="0"/>
              <a:t>/48</a:t>
            </a:r>
            <a:endParaRPr lang="zh-CN" altLang="en-US" dirty="0"/>
          </a:p>
        </p:txBody>
      </p:sp>
      <p:sp>
        <p:nvSpPr>
          <p:cNvPr id="5" name="内容占位符 2"/>
          <p:cNvSpPr txBox="1">
            <a:spLocks/>
          </p:cNvSpPr>
          <p:nvPr/>
        </p:nvSpPr>
        <p:spPr>
          <a:xfrm>
            <a:off x="628650" y="1052736"/>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smtClean="0"/>
              <a:t>用</a:t>
            </a:r>
            <a:r>
              <a:rPr lang="en-US" altLang="zh-CN" sz="2600" smtClean="0"/>
              <a:t>secureCRT</a:t>
            </a:r>
            <a:r>
              <a:rPr lang="zh-CN" altLang="en-US" sz="2600" smtClean="0"/>
              <a:t>远程登陆软件演示</a:t>
            </a:r>
            <a:r>
              <a:rPr lang="en-US" altLang="zh-CN" sz="2600" smtClean="0"/>
              <a:t>SSH</a:t>
            </a:r>
            <a:r>
              <a:rPr lang="zh-CN" altLang="en-US" sz="2600" smtClean="0"/>
              <a:t>用户名密码验证</a:t>
            </a:r>
            <a:endParaRPr lang="en-US" altLang="zh-CN" sz="2600" smtClean="0"/>
          </a:p>
          <a:p>
            <a:pPr marL="0" indent="0" fontAlgn="auto">
              <a:lnSpc>
                <a:spcPct val="150000"/>
              </a:lnSpc>
              <a:spcAft>
                <a:spcPts val="0"/>
              </a:spcAft>
              <a:buClr>
                <a:srgbClr val="0070C0"/>
              </a:buClr>
              <a:buNone/>
            </a:pPr>
            <a:r>
              <a:rPr lang="en-US" altLang="zh-CN" sz="2600"/>
              <a:t>1</a:t>
            </a:r>
            <a:r>
              <a:rPr lang="zh-CN" altLang="en-US" sz="2600" smtClean="0"/>
              <a:t>、客户端向服务端发起</a:t>
            </a:r>
            <a:r>
              <a:rPr lang="en-US" altLang="zh-CN" sz="2600" smtClean="0"/>
              <a:t>SSH</a:t>
            </a:r>
            <a:r>
              <a:rPr lang="zh-CN" altLang="en-US" sz="2600" smtClean="0"/>
              <a:t>请求，</a:t>
            </a:r>
            <a:r>
              <a:rPr lang="en-US" altLang="zh-CN" sz="2600" smtClean="0"/>
              <a:t>SSH</a:t>
            </a:r>
            <a:r>
              <a:rPr lang="zh-CN" altLang="en-US" sz="2600" smtClean="0"/>
              <a:t>端口是</a:t>
            </a:r>
            <a:r>
              <a:rPr lang="en-US" altLang="zh-CN" sz="2600" smtClean="0"/>
              <a:t>22</a:t>
            </a:r>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259632" y="2492896"/>
            <a:ext cx="5311502" cy="4388805"/>
          </a:xfrm>
          <a:prstGeom prst="rect">
            <a:avLst/>
          </a:prstGeom>
        </p:spPr>
      </p:pic>
    </p:spTree>
    <p:extLst>
      <p:ext uri="{BB962C8B-B14F-4D97-AF65-F5344CB8AC3E}">
        <p14:creationId xmlns:p14="http://schemas.microsoft.com/office/powerpoint/2010/main" val="4110450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29</a:t>
            </a:fld>
            <a:r>
              <a:rPr lang="en-US" altLang="zh-CN" smtClean="0"/>
              <a:t>/48</a:t>
            </a:r>
            <a:endParaRPr lang="zh-CN" altLang="en-US" dirty="0"/>
          </a:p>
        </p:txBody>
      </p:sp>
      <p:sp>
        <p:nvSpPr>
          <p:cNvPr id="5" name="内容占位符 2"/>
          <p:cNvSpPr txBox="1">
            <a:spLocks/>
          </p:cNvSpPr>
          <p:nvPr/>
        </p:nvSpPr>
        <p:spPr>
          <a:xfrm>
            <a:off x="628650" y="1052736"/>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a:t>2</a:t>
            </a:r>
            <a:r>
              <a:rPr lang="zh-CN" altLang="en-US" sz="2600" smtClean="0"/>
              <a:t>、服务器端收到请求后，发送其公钥给客户端</a:t>
            </a:r>
            <a:endParaRPr lang="en-US" altLang="zh-CN" sz="2600" smtClean="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251520" y="1988840"/>
            <a:ext cx="8650849" cy="3672408"/>
          </a:xfrm>
          <a:prstGeom prst="rect">
            <a:avLst/>
          </a:prstGeom>
        </p:spPr>
      </p:pic>
    </p:spTree>
    <p:extLst>
      <p:ext uri="{BB962C8B-B14F-4D97-AF65-F5344CB8AC3E}">
        <p14:creationId xmlns:p14="http://schemas.microsoft.com/office/powerpoint/2010/main" val="1849617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3000"/>
              <a:t>虚拟</a:t>
            </a:r>
            <a:r>
              <a:rPr lang="zh-CN" altLang="en-US" sz="3000" smtClean="0"/>
              <a:t>机软件</a:t>
            </a:r>
            <a:endParaRPr lang="en-US" altLang="zh-CN" sz="3000" smtClean="0"/>
          </a:p>
          <a:p>
            <a:pPr marL="457200" indent="-457200" fontAlgn="auto">
              <a:lnSpc>
                <a:spcPct val="150000"/>
              </a:lnSpc>
              <a:spcAft>
                <a:spcPts val="0"/>
              </a:spcAft>
              <a:buClr>
                <a:srgbClr val="0070C0"/>
              </a:buClr>
              <a:buFont typeface="+mj-lt"/>
              <a:buAutoNum type="arabicPeriod"/>
            </a:pPr>
            <a:r>
              <a:rPr lang="en-US" altLang="zh-CN" sz="2000" b="1"/>
              <a:t>VMware Workstation</a:t>
            </a:r>
            <a:r>
              <a:rPr lang="zh-CN" altLang="en-US" sz="2000"/>
              <a:t>（中文名“威睿工作站”）是一款功能强大的桌面虚拟计算机软件，提供用户可在单一的桌面上同时运行不同的操作系统，和进行开发、测试 、部署新的应用程序的最佳解决方案。它的产品可以使你在一台机器上同时运行二个或更多</a:t>
            </a:r>
            <a:r>
              <a:rPr lang="en-US" altLang="zh-CN" sz="2000"/>
              <a:t>Windows</a:t>
            </a:r>
            <a:r>
              <a:rPr lang="zh-CN" altLang="en-US" sz="2000"/>
              <a:t>、</a:t>
            </a:r>
            <a:r>
              <a:rPr lang="en-US" altLang="zh-CN" sz="2000"/>
              <a:t>DOS</a:t>
            </a:r>
            <a:r>
              <a:rPr lang="zh-CN" altLang="en-US" sz="2000"/>
              <a:t>、</a:t>
            </a:r>
            <a:r>
              <a:rPr lang="en-US" altLang="zh-CN" sz="2000"/>
              <a:t>Linux</a:t>
            </a:r>
            <a:r>
              <a:rPr lang="zh-CN" altLang="en-US" sz="2000"/>
              <a:t>、</a:t>
            </a:r>
            <a:r>
              <a:rPr lang="en-US" altLang="zh-CN" sz="2000"/>
              <a:t>Mac</a:t>
            </a:r>
            <a:r>
              <a:rPr lang="zh-CN" altLang="en-US" sz="2000"/>
              <a:t>系统</a:t>
            </a:r>
            <a:r>
              <a:rPr lang="zh-CN" altLang="en-US" sz="2000" smtClean="0"/>
              <a:t>。</a:t>
            </a:r>
            <a:endParaRPr lang="en-US" altLang="zh-CN" sz="2000" smtClean="0"/>
          </a:p>
          <a:p>
            <a:pPr marL="457200" indent="-457200" fontAlgn="auto">
              <a:lnSpc>
                <a:spcPct val="150000"/>
              </a:lnSpc>
              <a:spcAft>
                <a:spcPts val="0"/>
              </a:spcAft>
              <a:buClr>
                <a:srgbClr val="0070C0"/>
              </a:buClr>
              <a:buFont typeface="+mj-lt"/>
              <a:buAutoNum type="arabicPeriod"/>
            </a:pPr>
            <a:r>
              <a:rPr lang="en-US" altLang="zh-CN" sz="2000" b="1"/>
              <a:t>VMware </a:t>
            </a:r>
            <a:r>
              <a:rPr lang="en-US" altLang="zh-CN" sz="2000" b="1" smtClean="0"/>
              <a:t>Player</a:t>
            </a:r>
            <a:r>
              <a:rPr lang="zh-CN" altLang="en-US" sz="2000" smtClean="0"/>
              <a:t>小巧灵活，免费，</a:t>
            </a:r>
            <a:r>
              <a:rPr lang="en-US" altLang="zh-CN" sz="2000"/>
              <a:t> VMware Workstation</a:t>
            </a:r>
            <a:r>
              <a:rPr lang="zh-CN" altLang="en-US" sz="2000"/>
              <a:t>提供的基本功能都被保留了下来，并且还有所增强，如对光驱、软驱、移动硬盘、闪存等设备的支持，以及对用户网络和多种虚拟机文件格式的支持</a:t>
            </a:r>
            <a:r>
              <a:rPr lang="zh-CN" altLang="en-US" sz="2000" smtClean="0"/>
              <a:t>。</a:t>
            </a:r>
            <a:endParaRPr lang="en-US" altLang="zh-CN" sz="2000"/>
          </a:p>
          <a:p>
            <a:pPr marL="457200" indent="-457200" fontAlgn="auto">
              <a:lnSpc>
                <a:spcPct val="150000"/>
              </a:lnSpc>
              <a:spcAft>
                <a:spcPts val="0"/>
              </a:spcAft>
              <a:buClr>
                <a:srgbClr val="0070C0"/>
              </a:buClr>
              <a:buFont typeface="+mj-lt"/>
              <a:buAutoNum type="arabicPeriod"/>
            </a:pPr>
            <a:r>
              <a:rPr lang="en-US" altLang="zh-CN" sz="2000" b="1"/>
              <a:t>VirtualBox</a:t>
            </a:r>
            <a:r>
              <a:rPr lang="en-US" altLang="zh-CN" sz="2000"/>
              <a:t> </a:t>
            </a:r>
            <a:r>
              <a:rPr lang="zh-CN" altLang="en-US" sz="2000"/>
              <a:t>是一款开源虚拟机软件</a:t>
            </a:r>
            <a:r>
              <a:rPr lang="en-US" altLang="zh-CN" sz="2000"/>
              <a:t>,</a:t>
            </a:r>
            <a:r>
              <a:rPr lang="zh-CN" altLang="en-US" sz="2000"/>
              <a:t>号称是最强的免费虚拟机软件，它不仅具有丰富的特色，而且性能也很优异！它简单易用</a:t>
            </a:r>
            <a:r>
              <a:rPr lang="zh-CN" altLang="en-US" sz="2000" smtClean="0"/>
              <a:t>，</a:t>
            </a:r>
            <a:endParaRPr lang="en-US" altLang="zh-CN" sz="2900" smtClean="0"/>
          </a:p>
        </p:txBody>
      </p:sp>
    </p:spTree>
    <p:extLst>
      <p:ext uri="{BB962C8B-B14F-4D97-AF65-F5344CB8AC3E}">
        <p14:creationId xmlns:p14="http://schemas.microsoft.com/office/powerpoint/2010/main" val="1836284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30</a:t>
            </a:fld>
            <a:r>
              <a:rPr lang="en-US" altLang="zh-CN" smtClean="0"/>
              <a:t>/48</a:t>
            </a:r>
            <a:endParaRPr lang="zh-CN" altLang="en-US" dirty="0"/>
          </a:p>
        </p:txBody>
      </p:sp>
      <p:sp>
        <p:nvSpPr>
          <p:cNvPr id="5" name="内容占位符 2"/>
          <p:cNvSpPr txBox="1">
            <a:spLocks/>
          </p:cNvSpPr>
          <p:nvPr/>
        </p:nvSpPr>
        <p:spPr>
          <a:xfrm>
            <a:off x="628650" y="1052736"/>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a:t>3</a:t>
            </a:r>
            <a:r>
              <a:rPr lang="zh-CN" altLang="en-US" sz="2600" smtClean="0"/>
              <a:t>、客户端输入用户名密码，会用公钥加密，然后传给服务端</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475656" y="2420888"/>
            <a:ext cx="6667941" cy="3495292"/>
          </a:xfrm>
          <a:prstGeom prst="rect">
            <a:avLst/>
          </a:prstGeom>
        </p:spPr>
      </p:pic>
    </p:spTree>
    <p:extLst>
      <p:ext uri="{BB962C8B-B14F-4D97-AF65-F5344CB8AC3E}">
        <p14:creationId xmlns:p14="http://schemas.microsoft.com/office/powerpoint/2010/main" val="6603278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31</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a:t>4</a:t>
            </a:r>
            <a:r>
              <a:rPr lang="zh-CN" altLang="en-US" sz="2600" smtClean="0"/>
              <a:t>、服务端收到公钥加密过的用户名和密码，然后用私钥解密后和本地的用户名密码匹配，匹配成功即登陆成功</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323939" y="2780928"/>
            <a:ext cx="6873251" cy="2872804"/>
          </a:xfrm>
          <a:prstGeom prst="rect">
            <a:avLst/>
          </a:prstGeom>
        </p:spPr>
      </p:pic>
    </p:spTree>
    <p:extLst>
      <p:ext uri="{BB962C8B-B14F-4D97-AF65-F5344CB8AC3E}">
        <p14:creationId xmlns:p14="http://schemas.microsoft.com/office/powerpoint/2010/main" val="4293280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32</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a:t>二</a:t>
            </a:r>
            <a:r>
              <a:rPr lang="zh-CN" altLang="en-US" sz="2600" smtClean="0"/>
              <a:t>，基于密钥验证</a:t>
            </a:r>
            <a:endParaRPr lang="en-US" altLang="zh-CN" sz="2600" smtClean="0"/>
          </a:p>
          <a:p>
            <a:pPr marL="0" indent="0" fontAlgn="auto">
              <a:lnSpc>
                <a:spcPct val="150000"/>
              </a:lnSpc>
              <a:spcAft>
                <a:spcPts val="0"/>
              </a:spcAft>
              <a:buClr>
                <a:srgbClr val="0070C0"/>
              </a:buClr>
              <a:buNone/>
            </a:pPr>
            <a:r>
              <a:rPr lang="zh-CN" altLang="en-US" sz="2000"/>
              <a:t>用户</a:t>
            </a:r>
            <a:r>
              <a:rPr lang="zh-CN" altLang="en-US" sz="2000" smtClean="0"/>
              <a:t>名密码验证的时候，每次登陆都需要输入密码，现在</a:t>
            </a:r>
            <a:r>
              <a:rPr lang="zh-CN" altLang="en-US" sz="2000"/>
              <a:t>需</a:t>
            </a:r>
            <a:r>
              <a:rPr lang="zh-CN" altLang="en-US" sz="2000" smtClean="0"/>
              <a:t>要免密登陆，比如由</a:t>
            </a:r>
            <a:r>
              <a:rPr lang="en-US" altLang="zh-CN" sz="2000" smtClean="0"/>
              <a:t>cs-1</a:t>
            </a:r>
            <a:r>
              <a:rPr lang="zh-CN" altLang="en-US" sz="2000" smtClean="0"/>
              <a:t>免密登陆</a:t>
            </a:r>
            <a:r>
              <a:rPr lang="en-US" altLang="zh-CN" sz="2000" smtClean="0"/>
              <a:t>cs-2</a:t>
            </a:r>
            <a:endParaRPr lang="en-US" altLang="zh-CN" sz="200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780694" y="3501008"/>
            <a:ext cx="7247690" cy="2304256"/>
          </a:xfrm>
          <a:prstGeom prst="rect">
            <a:avLst/>
          </a:prstGeom>
        </p:spPr>
      </p:pic>
    </p:spTree>
    <p:extLst>
      <p:ext uri="{BB962C8B-B14F-4D97-AF65-F5344CB8AC3E}">
        <p14:creationId xmlns:p14="http://schemas.microsoft.com/office/powerpoint/2010/main" val="39750471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33</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1</a:t>
            </a:r>
            <a:r>
              <a:rPr lang="zh-CN" altLang="en-US" sz="2600" smtClean="0"/>
              <a:t>、在学习免密登陆之前，先学习</a:t>
            </a:r>
            <a:r>
              <a:rPr lang="en-US" altLang="zh-CN" sz="2600" smtClean="0"/>
              <a:t>openSSH</a:t>
            </a:r>
          </a:p>
          <a:p>
            <a:pPr marL="0" indent="0" fontAlgn="auto">
              <a:lnSpc>
                <a:spcPct val="150000"/>
              </a:lnSpc>
              <a:spcAft>
                <a:spcPts val="0"/>
              </a:spcAft>
              <a:buClr>
                <a:srgbClr val="0070C0"/>
              </a:buClr>
              <a:buNone/>
            </a:pPr>
            <a:r>
              <a:rPr lang="en-US" altLang="zh-CN" sz="2000" smtClean="0"/>
              <a:t>openSSH</a:t>
            </a:r>
            <a:r>
              <a:rPr lang="zh-CN" altLang="en-US" sz="2000" smtClean="0"/>
              <a:t>是</a:t>
            </a:r>
            <a:r>
              <a:rPr lang="en-US" altLang="zh-CN" sz="2000" smtClean="0"/>
              <a:t>SSH</a:t>
            </a:r>
            <a:r>
              <a:rPr lang="zh-CN" altLang="en-US" sz="2000" smtClean="0"/>
              <a:t>协议的免费开源实现，是由</a:t>
            </a:r>
            <a:r>
              <a:rPr lang="zh-CN" altLang="en-US" sz="2000"/>
              <a:t>客户</a:t>
            </a:r>
            <a:r>
              <a:rPr lang="zh-CN" altLang="en-US" sz="2000" smtClean="0"/>
              <a:t>端和服务端的软件构成，服务端一般是</a:t>
            </a:r>
            <a:r>
              <a:rPr lang="en-US" altLang="zh-CN" sz="2000" smtClean="0"/>
              <a:t>sshd</a:t>
            </a:r>
            <a:r>
              <a:rPr lang="zh-CN" altLang="en-US" sz="2000" smtClean="0"/>
              <a:t>进程，在后台运行并处理客户端的连接请求。客户端包含</a:t>
            </a:r>
            <a:r>
              <a:rPr lang="en-US" altLang="zh-CN" sz="2000" smtClean="0"/>
              <a:t>SSH</a:t>
            </a:r>
            <a:r>
              <a:rPr lang="zh-CN" altLang="en-US" sz="2000"/>
              <a:t>程</a:t>
            </a:r>
            <a:r>
              <a:rPr lang="zh-CN" altLang="en-US" sz="2000" smtClean="0"/>
              <a:t>序以及向</a:t>
            </a:r>
            <a:r>
              <a:rPr lang="en-US" altLang="zh-CN" sz="2000" smtClean="0"/>
              <a:t>scp-</a:t>
            </a:r>
            <a:r>
              <a:rPr lang="zh-CN" altLang="en-US" sz="2000" smtClean="0"/>
              <a:t>远程拷贝、</a:t>
            </a:r>
            <a:r>
              <a:rPr lang="en-US" altLang="zh-CN" sz="2000" smtClean="0"/>
              <a:t>slogin-</a:t>
            </a:r>
            <a:r>
              <a:rPr lang="zh-CN" altLang="en-US" sz="2000" smtClean="0"/>
              <a:t>远程登陆、</a:t>
            </a:r>
            <a:r>
              <a:rPr lang="en-US" altLang="zh-CN" sz="2000" smtClean="0"/>
              <a:t>sftp-</a:t>
            </a:r>
            <a:r>
              <a:rPr lang="zh-CN" altLang="en-US" sz="2000" smtClean="0"/>
              <a:t>文件传输等应用程序。默认情况下</a:t>
            </a:r>
            <a:r>
              <a:rPr lang="en-US" altLang="zh-CN" sz="2000" smtClean="0"/>
              <a:t>centos</a:t>
            </a:r>
            <a:r>
              <a:rPr lang="zh-CN" altLang="en-US" sz="2000" smtClean="0"/>
              <a:t>会安装</a:t>
            </a:r>
            <a:r>
              <a:rPr lang="en-US" altLang="zh-CN" sz="2000" smtClean="0"/>
              <a:t>openSSH </a:t>
            </a:r>
            <a:r>
              <a:rPr lang="zh-CN" altLang="en-US" sz="2000" smtClean="0"/>
              <a:t>服务</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628650" y="4221088"/>
            <a:ext cx="7717961" cy="1097099"/>
          </a:xfrm>
          <a:prstGeom prst="rect">
            <a:avLst/>
          </a:prstGeom>
        </p:spPr>
      </p:pic>
    </p:spTree>
    <p:extLst>
      <p:ext uri="{BB962C8B-B14F-4D97-AF65-F5344CB8AC3E}">
        <p14:creationId xmlns:p14="http://schemas.microsoft.com/office/powerpoint/2010/main" val="37115623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34</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2</a:t>
            </a:r>
            <a:r>
              <a:rPr lang="zh-CN" altLang="en-US" sz="2600" smtClean="0"/>
              <a:t>、如何实现从</a:t>
            </a:r>
            <a:r>
              <a:rPr lang="en-US" altLang="zh-CN" sz="2600" smtClean="0"/>
              <a:t>cs-1</a:t>
            </a:r>
            <a:r>
              <a:rPr lang="zh-CN" altLang="en-US" sz="2600" smtClean="0"/>
              <a:t>到</a:t>
            </a:r>
            <a:r>
              <a:rPr lang="en-US" altLang="zh-CN" sz="2600" smtClean="0"/>
              <a:t>cs-2</a:t>
            </a:r>
            <a:r>
              <a:rPr lang="zh-CN" altLang="en-US" sz="2600" smtClean="0"/>
              <a:t>的免密登陆</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
        <p:nvSpPr>
          <p:cNvPr id="2" name="圆角矩形 1"/>
          <p:cNvSpPr/>
          <p:nvPr/>
        </p:nvSpPr>
        <p:spPr>
          <a:xfrm>
            <a:off x="115784" y="2246820"/>
            <a:ext cx="2607016" cy="40794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圆角矩形 6"/>
          <p:cNvSpPr/>
          <p:nvPr/>
        </p:nvSpPr>
        <p:spPr>
          <a:xfrm>
            <a:off x="6171873" y="2132856"/>
            <a:ext cx="2864623" cy="40794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4" name="直接箭头连接符 3"/>
          <p:cNvCxnSpPr/>
          <p:nvPr/>
        </p:nvCxnSpPr>
        <p:spPr>
          <a:xfrm>
            <a:off x="3059832" y="3068960"/>
            <a:ext cx="2968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3059832" y="4365104"/>
            <a:ext cx="2968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4194" y="1988840"/>
            <a:ext cx="877163" cy="369332"/>
          </a:xfrm>
          <a:prstGeom prst="rect">
            <a:avLst/>
          </a:prstGeom>
          <a:noFill/>
        </p:spPr>
        <p:txBody>
          <a:bodyPr wrap="none" rtlCol="0">
            <a:spAutoFit/>
          </a:bodyPr>
          <a:lstStyle/>
          <a:p>
            <a:r>
              <a:rPr lang="zh-CN" altLang="en-US" smtClean="0"/>
              <a:t>客户端</a:t>
            </a:r>
            <a:endParaRPr lang="zh-CN" altLang="en-US"/>
          </a:p>
        </p:txBody>
      </p:sp>
      <p:sp>
        <p:nvSpPr>
          <p:cNvPr id="13" name="文本框 12"/>
          <p:cNvSpPr txBox="1"/>
          <p:nvPr/>
        </p:nvSpPr>
        <p:spPr>
          <a:xfrm>
            <a:off x="7038021" y="1834226"/>
            <a:ext cx="877163" cy="369332"/>
          </a:xfrm>
          <a:prstGeom prst="rect">
            <a:avLst/>
          </a:prstGeom>
          <a:noFill/>
        </p:spPr>
        <p:txBody>
          <a:bodyPr wrap="none" rtlCol="0">
            <a:spAutoFit/>
          </a:bodyPr>
          <a:lstStyle/>
          <a:p>
            <a:r>
              <a:rPr lang="zh-CN" altLang="en-US"/>
              <a:t>服务</a:t>
            </a:r>
            <a:r>
              <a:rPr lang="zh-CN" altLang="en-US" smtClean="0"/>
              <a:t>端</a:t>
            </a:r>
            <a:endParaRPr lang="zh-CN" altLang="en-US"/>
          </a:p>
        </p:txBody>
      </p:sp>
      <p:sp>
        <p:nvSpPr>
          <p:cNvPr id="14" name="文本框 13"/>
          <p:cNvSpPr txBox="1"/>
          <p:nvPr/>
        </p:nvSpPr>
        <p:spPr>
          <a:xfrm>
            <a:off x="115784" y="2380819"/>
            <a:ext cx="2607015" cy="1077218"/>
          </a:xfrm>
          <a:prstGeom prst="rect">
            <a:avLst/>
          </a:prstGeom>
          <a:noFill/>
        </p:spPr>
        <p:txBody>
          <a:bodyPr wrap="square" rtlCol="0">
            <a:spAutoFit/>
          </a:bodyPr>
          <a:lstStyle/>
          <a:p>
            <a:pPr algn="l"/>
            <a:r>
              <a:rPr lang="en-US" altLang="zh-CN" sz="1600" smtClean="0"/>
              <a:t>1</a:t>
            </a:r>
            <a:r>
              <a:rPr lang="zh-CN" altLang="en-US" sz="1600" smtClean="0"/>
              <a:t>，生成公钥和私钥</a:t>
            </a:r>
            <a:endParaRPr lang="en-US" altLang="zh-CN" sz="1600" smtClean="0"/>
          </a:p>
          <a:p>
            <a:pPr algn="l"/>
            <a:r>
              <a:rPr lang="en-US" altLang="zh-CN" sz="1600" smtClean="0"/>
              <a:t>2</a:t>
            </a:r>
            <a:r>
              <a:rPr lang="zh-CN" altLang="en-US" sz="1600" smtClean="0"/>
              <a:t>，将公钥拷贝一份给服</a:t>
            </a:r>
            <a:endParaRPr lang="en-US" altLang="zh-CN" sz="1600" smtClean="0"/>
          </a:p>
          <a:p>
            <a:pPr algn="l"/>
            <a:r>
              <a:rPr lang="zh-CN" altLang="en-US" sz="1600" smtClean="0"/>
              <a:t>务端并命名为</a:t>
            </a:r>
            <a:endParaRPr lang="en-US" altLang="zh-CN" sz="1600" smtClean="0"/>
          </a:p>
          <a:p>
            <a:pPr algn="l"/>
            <a:r>
              <a:rPr lang="en-US" altLang="zh-CN" sz="1600" smtClean="0"/>
              <a:t>authorized_keys</a:t>
            </a:r>
            <a:endParaRPr lang="zh-CN" altLang="en-US" sz="1600"/>
          </a:p>
        </p:txBody>
      </p:sp>
      <p:sp>
        <p:nvSpPr>
          <p:cNvPr id="15" name="文本框 14"/>
          <p:cNvSpPr txBox="1"/>
          <p:nvPr/>
        </p:nvSpPr>
        <p:spPr>
          <a:xfrm>
            <a:off x="2699792" y="3933056"/>
            <a:ext cx="3608680" cy="369332"/>
          </a:xfrm>
          <a:prstGeom prst="rect">
            <a:avLst/>
          </a:prstGeom>
          <a:noFill/>
        </p:spPr>
        <p:txBody>
          <a:bodyPr wrap="none" rtlCol="0">
            <a:spAutoFit/>
          </a:bodyPr>
          <a:lstStyle/>
          <a:p>
            <a:r>
              <a:rPr lang="en-US" altLang="zh-CN" smtClean="0"/>
              <a:t>5,</a:t>
            </a:r>
            <a:r>
              <a:rPr lang="zh-CN" altLang="en-US"/>
              <a:t>字符</a:t>
            </a:r>
            <a:r>
              <a:rPr lang="zh-CN" altLang="en-US" smtClean="0"/>
              <a:t>串用公钥加密，传给客户端</a:t>
            </a:r>
            <a:endParaRPr lang="zh-CN" altLang="en-US"/>
          </a:p>
        </p:txBody>
      </p:sp>
      <p:sp>
        <p:nvSpPr>
          <p:cNvPr id="16" name="文本框 15"/>
          <p:cNvSpPr txBox="1"/>
          <p:nvPr/>
        </p:nvSpPr>
        <p:spPr>
          <a:xfrm>
            <a:off x="6156803" y="2294943"/>
            <a:ext cx="2735677" cy="1477328"/>
          </a:xfrm>
          <a:prstGeom prst="rect">
            <a:avLst/>
          </a:prstGeom>
          <a:noFill/>
        </p:spPr>
        <p:txBody>
          <a:bodyPr wrap="square" rtlCol="0">
            <a:spAutoFit/>
          </a:bodyPr>
          <a:lstStyle/>
          <a:p>
            <a:pPr algn="l"/>
            <a:r>
              <a:rPr lang="en-US" altLang="zh-CN" smtClean="0"/>
              <a:t>4</a:t>
            </a:r>
            <a:r>
              <a:rPr lang="zh-CN" altLang="en-US" smtClean="0"/>
              <a:t>，收到请求后，会到</a:t>
            </a:r>
            <a:endParaRPr lang="en-US" altLang="zh-CN" smtClean="0"/>
          </a:p>
          <a:p>
            <a:pPr algn="l"/>
            <a:r>
              <a:rPr lang="en-US" altLang="zh-CN" smtClean="0"/>
              <a:t>authorized_keys</a:t>
            </a:r>
            <a:r>
              <a:rPr lang="zh-CN" altLang="en-US" smtClean="0"/>
              <a:t>中查找</a:t>
            </a:r>
            <a:r>
              <a:rPr lang="en-US" altLang="zh-CN" smtClean="0"/>
              <a:t>IP</a:t>
            </a:r>
            <a:r>
              <a:rPr lang="zh-CN" altLang="en-US" smtClean="0"/>
              <a:t>，用</a:t>
            </a:r>
            <a:r>
              <a:rPr lang="zh-CN" altLang="en-US"/>
              <a:t>户</a:t>
            </a:r>
            <a:r>
              <a:rPr lang="zh-CN" altLang="en-US" smtClean="0"/>
              <a:t>名，如果找到就</a:t>
            </a:r>
            <a:endParaRPr lang="en-US" altLang="zh-CN" smtClean="0"/>
          </a:p>
          <a:p>
            <a:pPr algn="l"/>
            <a:r>
              <a:rPr lang="zh-CN" altLang="en-US" smtClean="0"/>
              <a:t>会随机生成一个字符串</a:t>
            </a:r>
            <a:endParaRPr lang="en-US" altLang="zh-CN" smtClean="0"/>
          </a:p>
          <a:p>
            <a:pPr algn="l"/>
            <a:r>
              <a:rPr lang="zh-CN" altLang="en-US" smtClean="0"/>
              <a:t>给客户端</a:t>
            </a:r>
            <a:endParaRPr lang="zh-CN" altLang="en-US"/>
          </a:p>
        </p:txBody>
      </p:sp>
      <p:sp>
        <p:nvSpPr>
          <p:cNvPr id="17" name="文本框 16"/>
          <p:cNvSpPr txBox="1"/>
          <p:nvPr/>
        </p:nvSpPr>
        <p:spPr>
          <a:xfrm>
            <a:off x="3102377" y="2780928"/>
            <a:ext cx="3134191" cy="369332"/>
          </a:xfrm>
          <a:prstGeom prst="rect">
            <a:avLst/>
          </a:prstGeom>
          <a:noFill/>
        </p:spPr>
        <p:txBody>
          <a:bodyPr wrap="none" rtlCol="0">
            <a:spAutoFit/>
          </a:bodyPr>
          <a:lstStyle/>
          <a:p>
            <a:r>
              <a:rPr lang="en-US" altLang="zh-CN" smtClean="0"/>
              <a:t>3,</a:t>
            </a:r>
            <a:r>
              <a:rPr lang="zh-CN" altLang="en-US" smtClean="0"/>
              <a:t>发送请求，包括</a:t>
            </a:r>
            <a:r>
              <a:rPr lang="en-US" altLang="zh-CN" smtClean="0"/>
              <a:t>IP</a:t>
            </a:r>
            <a:r>
              <a:rPr lang="zh-CN" altLang="en-US" smtClean="0"/>
              <a:t>，用户名</a:t>
            </a:r>
            <a:endParaRPr lang="zh-CN" altLang="en-US"/>
          </a:p>
        </p:txBody>
      </p:sp>
      <p:sp>
        <p:nvSpPr>
          <p:cNvPr id="18" name="文本框 17"/>
          <p:cNvSpPr txBox="1"/>
          <p:nvPr/>
        </p:nvSpPr>
        <p:spPr>
          <a:xfrm>
            <a:off x="115784" y="4172595"/>
            <a:ext cx="2607014" cy="584775"/>
          </a:xfrm>
          <a:prstGeom prst="rect">
            <a:avLst/>
          </a:prstGeom>
          <a:noFill/>
        </p:spPr>
        <p:txBody>
          <a:bodyPr wrap="square" rtlCol="0">
            <a:spAutoFit/>
          </a:bodyPr>
          <a:lstStyle/>
          <a:p>
            <a:r>
              <a:rPr lang="en-US" altLang="zh-CN" sz="1600"/>
              <a:t>6</a:t>
            </a:r>
            <a:r>
              <a:rPr lang="zh-CN" altLang="en-US" sz="1600" smtClean="0"/>
              <a:t>，客户端用私钥解密这个字符串，并传给服务端</a:t>
            </a:r>
            <a:endParaRPr lang="en-US" altLang="zh-CN" sz="1600" smtClean="0"/>
          </a:p>
        </p:txBody>
      </p:sp>
      <p:cxnSp>
        <p:nvCxnSpPr>
          <p:cNvPr id="20" name="直接箭头连接符 19"/>
          <p:cNvCxnSpPr/>
          <p:nvPr/>
        </p:nvCxnSpPr>
        <p:spPr>
          <a:xfrm>
            <a:off x="2722798" y="5517232"/>
            <a:ext cx="3305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320387" y="5096932"/>
            <a:ext cx="2223686" cy="369332"/>
          </a:xfrm>
          <a:prstGeom prst="rect">
            <a:avLst/>
          </a:prstGeom>
          <a:noFill/>
        </p:spPr>
        <p:txBody>
          <a:bodyPr wrap="none" rtlCol="0">
            <a:spAutoFit/>
          </a:bodyPr>
          <a:lstStyle/>
          <a:p>
            <a:r>
              <a:rPr lang="en-US" altLang="zh-CN"/>
              <a:t>7</a:t>
            </a:r>
            <a:r>
              <a:rPr lang="en-US" altLang="zh-CN" smtClean="0"/>
              <a:t>,</a:t>
            </a:r>
            <a:r>
              <a:rPr lang="zh-CN" altLang="en-US"/>
              <a:t>字符</a:t>
            </a:r>
            <a:r>
              <a:rPr lang="zh-CN" altLang="en-US" smtClean="0"/>
              <a:t>串传给服务端</a:t>
            </a:r>
            <a:endParaRPr lang="zh-CN" altLang="en-US"/>
          </a:p>
        </p:txBody>
      </p:sp>
      <p:sp>
        <p:nvSpPr>
          <p:cNvPr id="22" name="文本框 21"/>
          <p:cNvSpPr txBox="1"/>
          <p:nvPr/>
        </p:nvSpPr>
        <p:spPr>
          <a:xfrm>
            <a:off x="6066554" y="4771566"/>
            <a:ext cx="2916183" cy="646331"/>
          </a:xfrm>
          <a:prstGeom prst="rect">
            <a:avLst/>
          </a:prstGeom>
          <a:noFill/>
        </p:spPr>
        <p:txBody>
          <a:bodyPr wrap="none" rtlCol="0">
            <a:spAutoFit/>
          </a:bodyPr>
          <a:lstStyle/>
          <a:p>
            <a:r>
              <a:rPr lang="en-US" altLang="zh-CN" smtClean="0"/>
              <a:t>8,</a:t>
            </a:r>
            <a:r>
              <a:rPr lang="zh-CN" altLang="en-US"/>
              <a:t>字符</a:t>
            </a:r>
            <a:r>
              <a:rPr lang="zh-CN" altLang="en-US" smtClean="0"/>
              <a:t>串比对，如果相同就</a:t>
            </a:r>
            <a:endParaRPr lang="en-US" altLang="zh-CN" smtClean="0"/>
          </a:p>
          <a:p>
            <a:r>
              <a:rPr lang="zh-CN" altLang="en-US" smtClean="0"/>
              <a:t>免密登陆</a:t>
            </a:r>
            <a:endParaRPr lang="zh-CN" altLang="en-US"/>
          </a:p>
        </p:txBody>
      </p:sp>
    </p:spTree>
    <p:extLst>
      <p:ext uri="{BB962C8B-B14F-4D97-AF65-F5344CB8AC3E}">
        <p14:creationId xmlns:p14="http://schemas.microsoft.com/office/powerpoint/2010/main" val="22204508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35</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000" smtClean="0"/>
              <a:t>a</a:t>
            </a:r>
            <a:r>
              <a:rPr lang="zh-CN" altLang="en-US" sz="2000" smtClean="0"/>
              <a:t>、客户端生成一对公钥和私钥</a:t>
            </a:r>
            <a:endParaRPr lang="en-US" altLang="zh-CN" sz="2000" smtClean="0"/>
          </a:p>
          <a:p>
            <a:pPr marL="0" indent="0" fontAlgn="auto">
              <a:lnSpc>
                <a:spcPct val="150000"/>
              </a:lnSpc>
              <a:spcAft>
                <a:spcPts val="0"/>
              </a:spcAft>
              <a:buClr>
                <a:srgbClr val="0070C0"/>
              </a:buClr>
              <a:buNone/>
            </a:pPr>
            <a:r>
              <a:rPr lang="en-US" altLang="zh-CN" sz="2000" smtClean="0"/>
              <a:t>ssh-keygen </a:t>
            </a:r>
            <a:r>
              <a:rPr lang="en-US" altLang="zh-CN" sz="2000"/>
              <a:t>-t </a:t>
            </a:r>
            <a:r>
              <a:rPr lang="en-US" altLang="zh-CN" sz="2000" smtClean="0"/>
              <a:t>rsa</a:t>
            </a:r>
            <a:r>
              <a:rPr lang="zh-CN" altLang="en-US" sz="2000" smtClean="0"/>
              <a:t>（</a:t>
            </a:r>
            <a:r>
              <a:rPr lang="en-US" altLang="zh-CN" sz="2000" smtClean="0"/>
              <a:t>dsa</a:t>
            </a:r>
            <a:r>
              <a:rPr lang="zh-CN" altLang="en-US" sz="2000" smtClean="0"/>
              <a:t>）</a:t>
            </a:r>
            <a:r>
              <a:rPr lang="zh-CN" altLang="en-US" sz="2000"/>
              <a:t>然</a:t>
            </a:r>
            <a:r>
              <a:rPr lang="zh-CN" altLang="en-US" sz="2000" smtClean="0"/>
              <a:t>后按四下回车</a:t>
            </a:r>
            <a:endParaRPr lang="en-US" altLang="zh-CN" sz="2000" smtClean="0"/>
          </a:p>
          <a:p>
            <a:pPr marL="0" indent="0" fontAlgn="auto">
              <a:lnSpc>
                <a:spcPct val="150000"/>
              </a:lnSpc>
              <a:spcAft>
                <a:spcPts val="0"/>
              </a:spcAft>
              <a:buClr>
                <a:srgbClr val="0070C0"/>
              </a:buClr>
              <a:buNone/>
            </a:pP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1115616" y="2492896"/>
            <a:ext cx="6408712" cy="3544482"/>
          </a:xfrm>
          <a:prstGeom prst="rect">
            <a:avLst/>
          </a:prstGeom>
        </p:spPr>
      </p:pic>
    </p:spTree>
    <p:extLst>
      <p:ext uri="{BB962C8B-B14F-4D97-AF65-F5344CB8AC3E}">
        <p14:creationId xmlns:p14="http://schemas.microsoft.com/office/powerpoint/2010/main" val="32690533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36</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614857" y="1329000"/>
            <a:ext cx="5914286" cy="4200000"/>
          </a:xfrm>
          <a:prstGeom prst="rect">
            <a:avLst/>
          </a:prstGeom>
        </p:spPr>
      </p:pic>
    </p:spTree>
    <p:extLst>
      <p:ext uri="{BB962C8B-B14F-4D97-AF65-F5344CB8AC3E}">
        <p14:creationId xmlns:p14="http://schemas.microsoft.com/office/powerpoint/2010/main" val="22361533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37</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b</a:t>
            </a:r>
            <a:r>
              <a:rPr lang="zh-CN" altLang="en-US" sz="2600" smtClean="0"/>
              <a:t>、将公钥拷贝给</a:t>
            </a:r>
            <a:r>
              <a:rPr lang="en-US" altLang="zh-CN" sz="2600" smtClean="0"/>
              <a:t>cs-2:</a:t>
            </a:r>
            <a:r>
              <a:rPr lang="en-US" altLang="zh-CN" sz="2300" smtClean="0"/>
              <a:t>ssh-copy-id cs-2</a:t>
            </a:r>
            <a:endParaRPr lang="zh-CN" altLang="en-US" sz="23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571" y="1988840"/>
            <a:ext cx="9142857" cy="1580952"/>
          </a:xfrm>
          <a:prstGeom prst="rect">
            <a:avLst/>
          </a:prstGeom>
        </p:spPr>
      </p:pic>
      <p:pic>
        <p:nvPicPr>
          <p:cNvPr id="3" name="图片 2"/>
          <p:cNvPicPr>
            <a:picLocks noChangeAspect="1"/>
          </p:cNvPicPr>
          <p:nvPr/>
        </p:nvPicPr>
        <p:blipFill>
          <a:blip r:embed="rId3"/>
          <a:stretch>
            <a:fillRect/>
          </a:stretch>
        </p:blipFill>
        <p:spPr>
          <a:xfrm>
            <a:off x="1962475" y="3573016"/>
            <a:ext cx="5219048" cy="3000000"/>
          </a:xfrm>
          <a:prstGeom prst="rect">
            <a:avLst/>
          </a:prstGeom>
        </p:spPr>
      </p:pic>
    </p:spTree>
    <p:extLst>
      <p:ext uri="{BB962C8B-B14F-4D97-AF65-F5344CB8AC3E}">
        <p14:creationId xmlns:p14="http://schemas.microsoft.com/office/powerpoint/2010/main" val="28338842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38</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c</a:t>
            </a:r>
            <a:r>
              <a:rPr lang="zh-CN" altLang="en-US" sz="2600" smtClean="0"/>
              <a:t>、向服务端发送信息，</a:t>
            </a:r>
            <a:r>
              <a:rPr lang="en-US" altLang="zh-CN" sz="2600" smtClean="0"/>
              <a:t>IP</a:t>
            </a:r>
            <a:r>
              <a:rPr lang="zh-CN" altLang="en-US" sz="2600" smtClean="0"/>
              <a:t>和用户名</a:t>
            </a: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r>
              <a:rPr lang="zh-CN" altLang="en-US" sz="2600" smtClean="0"/>
              <a:t>发现我们实现了从</a:t>
            </a:r>
            <a:r>
              <a:rPr lang="en-US" altLang="zh-CN" sz="2600" smtClean="0"/>
              <a:t>cs-1</a:t>
            </a:r>
            <a:r>
              <a:rPr lang="zh-CN" altLang="en-US" sz="2600" smtClean="0"/>
              <a:t>到</a:t>
            </a:r>
            <a:r>
              <a:rPr lang="en-US" altLang="zh-CN" sz="2600" smtClean="0"/>
              <a:t>cs-2</a:t>
            </a:r>
            <a:r>
              <a:rPr lang="zh-CN" altLang="en-US" sz="2600" smtClean="0"/>
              <a:t>的免密登陆，反过来看下，现在是否可以实现从</a:t>
            </a:r>
            <a:r>
              <a:rPr lang="en-US" altLang="zh-CN" sz="2600" smtClean="0"/>
              <a:t>cs-2</a:t>
            </a:r>
            <a:r>
              <a:rPr lang="zh-CN" altLang="en-US" sz="2600" smtClean="0"/>
              <a:t>到</a:t>
            </a:r>
            <a:r>
              <a:rPr lang="en-US" altLang="zh-CN" sz="2600" smtClean="0"/>
              <a:t>cs-1</a:t>
            </a:r>
            <a:r>
              <a:rPr lang="zh-CN" altLang="en-US" sz="2600" smtClean="0"/>
              <a:t>的免密登陆？</a:t>
            </a:r>
            <a:endParaRPr lang="en-US" altLang="zh-CN" sz="2600" smtClean="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zh-CN" altLang="en-US" sz="2600"/>
          </a:p>
        </p:txBody>
      </p:sp>
      <p:pic>
        <p:nvPicPr>
          <p:cNvPr id="2" name="图片 1"/>
          <p:cNvPicPr>
            <a:picLocks noChangeAspect="1"/>
          </p:cNvPicPr>
          <p:nvPr/>
        </p:nvPicPr>
        <p:blipFill>
          <a:blip r:embed="rId2"/>
          <a:stretch>
            <a:fillRect/>
          </a:stretch>
        </p:blipFill>
        <p:spPr>
          <a:xfrm>
            <a:off x="628650" y="1988840"/>
            <a:ext cx="7159839" cy="2244922"/>
          </a:xfrm>
          <a:prstGeom prst="rect">
            <a:avLst/>
          </a:prstGeom>
        </p:spPr>
      </p:pic>
      <p:sp>
        <p:nvSpPr>
          <p:cNvPr id="7" name="文本框 6"/>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93786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39</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r>
              <a:rPr lang="zh-CN" altLang="en-US" sz="2600" smtClean="0"/>
              <a:t>发现不能从</a:t>
            </a:r>
            <a:r>
              <a:rPr lang="en-US" altLang="zh-CN" sz="2600" smtClean="0"/>
              <a:t>cs-2</a:t>
            </a:r>
            <a:r>
              <a:rPr lang="zh-CN" altLang="en-US" sz="2600" smtClean="0"/>
              <a:t>到</a:t>
            </a:r>
            <a:r>
              <a:rPr lang="en-US" altLang="zh-CN" sz="2600" smtClean="0"/>
              <a:t>cs-1</a:t>
            </a:r>
            <a:r>
              <a:rPr lang="zh-CN" altLang="en-US" sz="2600" smtClean="0"/>
              <a:t>的免密登陆，现在我们就体会到了非对称加密，如果想实现从</a:t>
            </a:r>
            <a:r>
              <a:rPr lang="en-US" altLang="zh-CN" sz="2600"/>
              <a:t>cs-2</a:t>
            </a:r>
            <a:r>
              <a:rPr lang="zh-CN" altLang="en-US" sz="2600"/>
              <a:t>到</a:t>
            </a:r>
            <a:r>
              <a:rPr lang="en-US" altLang="zh-CN" sz="2600"/>
              <a:t>cs-1</a:t>
            </a:r>
            <a:r>
              <a:rPr lang="zh-CN" altLang="en-US" sz="2600"/>
              <a:t>的免密登</a:t>
            </a:r>
            <a:r>
              <a:rPr lang="zh-CN" altLang="en-US" sz="2600" smtClean="0"/>
              <a:t>陆，那么请在</a:t>
            </a:r>
            <a:r>
              <a:rPr lang="en-US" altLang="zh-CN" sz="2600" smtClean="0"/>
              <a:t>cs-2</a:t>
            </a:r>
            <a:r>
              <a:rPr lang="zh-CN" altLang="en-US" sz="2600" smtClean="0"/>
              <a:t>生成公钥和私钥，把公钥拷贝给</a:t>
            </a:r>
            <a:r>
              <a:rPr lang="en-US" altLang="zh-CN" sz="2600" smtClean="0"/>
              <a:t>cs-1</a:t>
            </a:r>
          </a:p>
          <a:p>
            <a:pPr marL="0" indent="0" fontAlgn="auto">
              <a:lnSpc>
                <a:spcPct val="150000"/>
              </a:lnSpc>
              <a:spcAft>
                <a:spcPts val="0"/>
              </a:spcAft>
              <a:buClr>
                <a:srgbClr val="0070C0"/>
              </a:buClr>
              <a:buNone/>
            </a:pPr>
            <a:endParaRPr lang="zh-CN" altLang="en-US" sz="2600"/>
          </a:p>
        </p:txBody>
      </p:sp>
      <p:pic>
        <p:nvPicPr>
          <p:cNvPr id="2" name="图片 1"/>
          <p:cNvPicPr>
            <a:picLocks noChangeAspect="1"/>
          </p:cNvPicPr>
          <p:nvPr/>
        </p:nvPicPr>
        <p:blipFill>
          <a:blip r:embed="rId2"/>
          <a:stretch>
            <a:fillRect/>
          </a:stretch>
        </p:blipFill>
        <p:spPr>
          <a:xfrm>
            <a:off x="432103" y="1268760"/>
            <a:ext cx="8711897" cy="2448272"/>
          </a:xfrm>
          <a:prstGeom prst="rect">
            <a:avLst/>
          </a:prstGeom>
        </p:spPr>
      </p:pic>
      <p:sp>
        <p:nvSpPr>
          <p:cNvPr id="7" name="文本框 6"/>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22985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900" smtClean="0"/>
              <a:t>虚</a:t>
            </a:r>
            <a:r>
              <a:rPr lang="zh-CN" altLang="en-US" sz="2900"/>
              <a:t>拟网卡、虚拟交换</a:t>
            </a:r>
            <a:r>
              <a:rPr lang="zh-CN" altLang="en-US" sz="2900" smtClean="0"/>
              <a:t>机</a:t>
            </a:r>
            <a:endParaRPr lang="en-US" altLang="zh-CN" sz="2900" smtClean="0"/>
          </a:p>
          <a:p>
            <a:pPr marL="0" indent="0" fontAlgn="auto">
              <a:lnSpc>
                <a:spcPct val="150000"/>
              </a:lnSpc>
              <a:spcAft>
                <a:spcPts val="0"/>
              </a:spcAft>
              <a:buClr>
                <a:srgbClr val="0070C0"/>
              </a:buClr>
              <a:buNone/>
            </a:pPr>
            <a:r>
              <a:rPr lang="zh-CN" altLang="en-US" smtClean="0"/>
              <a:t>一、虚拟网卡：</a:t>
            </a:r>
            <a:r>
              <a:rPr lang="zh-CN" altLang="zh-CN"/>
              <a:t>虚拟网卡又叫虚拟网络适配器</a:t>
            </a:r>
            <a:r>
              <a:rPr lang="zh-CN" altLang="en-US"/>
              <a:t>，</a:t>
            </a:r>
            <a:r>
              <a:rPr lang="en-US" altLang="zh-CN"/>
              <a:t> </a:t>
            </a:r>
            <a:r>
              <a:rPr lang="zh-CN" altLang="en-US" smtClean="0"/>
              <a:t>虚</a:t>
            </a:r>
            <a:r>
              <a:rPr lang="zh-CN" altLang="en-US"/>
              <a:t>拟机可以通过虚拟网卡上网</a:t>
            </a:r>
            <a:r>
              <a:rPr lang="zh-CN" altLang="zh-CN" smtClean="0"/>
              <a:t>，</a:t>
            </a:r>
            <a:r>
              <a:rPr lang="en-US" altLang="zh-CN" smtClean="0"/>
              <a:t>Vmware</a:t>
            </a:r>
            <a:r>
              <a:rPr lang="zh-CN" altLang="zh-CN"/>
              <a:t>安装虚拟机的时候会自动安装一个虚拟网</a:t>
            </a:r>
            <a:r>
              <a:rPr lang="zh-CN" altLang="zh-CN" smtClean="0"/>
              <a:t>卡</a:t>
            </a:r>
            <a:r>
              <a:rPr lang="en-US" altLang="zh-CN" smtClean="0"/>
              <a:t>,</a:t>
            </a:r>
            <a:r>
              <a:rPr lang="zh-CN" altLang="zh-CN" smtClean="0"/>
              <a:t>可</a:t>
            </a:r>
            <a:r>
              <a:rPr lang="zh-CN" altLang="en-US" smtClean="0"/>
              <a:t>以</a:t>
            </a:r>
            <a:r>
              <a:rPr lang="zh-CN" altLang="zh-CN" smtClean="0"/>
              <a:t>手</a:t>
            </a:r>
            <a:r>
              <a:rPr lang="zh-CN" altLang="zh-CN"/>
              <a:t>动为虚拟机添加多个虚拟网卡</a:t>
            </a:r>
            <a:r>
              <a:rPr lang="zh-CN" altLang="zh-CN" smtClean="0"/>
              <a:t>。</a:t>
            </a:r>
            <a:endParaRPr lang="en-US" altLang="zh-CN" smtClean="0"/>
          </a:p>
          <a:p>
            <a:pPr marL="0" indent="0" fontAlgn="auto">
              <a:lnSpc>
                <a:spcPct val="150000"/>
              </a:lnSpc>
              <a:spcAft>
                <a:spcPts val="0"/>
              </a:spcAft>
              <a:buClr>
                <a:srgbClr val="0070C0"/>
              </a:buClr>
              <a:buNone/>
            </a:pPr>
            <a:r>
              <a:rPr lang="zh-CN" altLang="en-US" smtClean="0"/>
              <a:t>二、虚拟交换机：</a:t>
            </a:r>
            <a:r>
              <a:rPr lang="zh-CN" altLang="zh-CN" smtClean="0"/>
              <a:t>虚</a:t>
            </a:r>
            <a:r>
              <a:rPr lang="zh-CN" altLang="zh-CN"/>
              <a:t>拟交换机用于光</a:t>
            </a:r>
            <a:r>
              <a:rPr lang="en-US" altLang="zh-CN"/>
              <a:t>/</a:t>
            </a:r>
            <a:r>
              <a:rPr lang="zh-CN" altLang="zh-CN"/>
              <a:t>电信号转发，可以把</a:t>
            </a:r>
            <a:r>
              <a:rPr lang="en-US" altLang="zh-CN"/>
              <a:t>N</a:t>
            </a:r>
            <a:r>
              <a:rPr lang="zh-CN" altLang="zh-CN"/>
              <a:t>台电脑组</a:t>
            </a:r>
            <a:r>
              <a:rPr lang="zh-CN" altLang="zh-CN" smtClean="0"/>
              <a:t>成局</a:t>
            </a:r>
            <a:r>
              <a:rPr lang="zh-CN" altLang="zh-CN"/>
              <a:t>域</a:t>
            </a:r>
            <a:r>
              <a:rPr lang="zh-CN" altLang="zh-CN" smtClean="0"/>
              <a:t>网</a:t>
            </a:r>
            <a:r>
              <a:rPr lang="zh-CN" altLang="en-US" smtClean="0"/>
              <a:t>，安装</a:t>
            </a:r>
            <a:r>
              <a:rPr lang="en-US" altLang="zh-CN" smtClean="0"/>
              <a:t>Vmware workstation</a:t>
            </a:r>
            <a:r>
              <a:rPr lang="zh-CN" altLang="en-US" smtClean="0"/>
              <a:t>的时候已经安装了虚拟交换机。</a:t>
            </a:r>
            <a:r>
              <a:rPr lang="zh-CN" altLang="en-US"/>
              <a:t>如下</a:t>
            </a:r>
            <a:r>
              <a:rPr lang="zh-CN" altLang="en-US" smtClean="0"/>
              <a:t>图所示：</a:t>
            </a:r>
            <a:endParaRPr lang="zh-CN" altLang="zh-CN"/>
          </a:p>
          <a:p>
            <a:pPr marL="0" indent="0" fontAlgn="auto">
              <a:lnSpc>
                <a:spcPct val="150000"/>
              </a:lnSpc>
              <a:spcAft>
                <a:spcPts val="0"/>
              </a:spcAft>
              <a:buClr>
                <a:srgbClr val="0070C0"/>
              </a:buClr>
              <a:buNone/>
            </a:pPr>
            <a:r>
              <a:rPr lang="en-US" altLang="zh-CN" sz="2600" smtClean="0"/>
              <a:t> </a:t>
            </a:r>
            <a:endParaRPr lang="zh-CN" altLang="en-US" sz="2600"/>
          </a:p>
        </p:txBody>
      </p:sp>
    </p:spTree>
    <p:extLst>
      <p:ext uri="{BB962C8B-B14F-4D97-AF65-F5344CB8AC3E}">
        <p14:creationId xmlns:p14="http://schemas.microsoft.com/office/powerpoint/2010/main" val="41282562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40</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smtClean="0"/>
              <a:t>在</a:t>
            </a:r>
            <a:r>
              <a:rPr lang="en-US" altLang="zh-CN" sz="2600" smtClean="0"/>
              <a:t>windows</a:t>
            </a:r>
            <a:r>
              <a:rPr lang="zh-CN" altLang="en-US" sz="2600" smtClean="0"/>
              <a:t>和</a:t>
            </a:r>
            <a:r>
              <a:rPr lang="en-US" altLang="zh-CN" sz="2600" smtClean="0"/>
              <a:t>linux</a:t>
            </a:r>
            <a:r>
              <a:rPr lang="zh-CN" altLang="en-US" sz="2600" smtClean="0"/>
              <a:t>系统之间经常会文件、安装包上传和下载，</a:t>
            </a:r>
            <a:r>
              <a:rPr lang="en-US" altLang="zh-CN" sz="2600" b="1" smtClean="0"/>
              <a:t>sftp</a:t>
            </a:r>
            <a:r>
              <a:rPr lang="zh-CN" altLang="en-US" sz="2600" smtClean="0"/>
              <a:t>和</a:t>
            </a:r>
            <a:r>
              <a:rPr lang="en-US" altLang="zh-CN" sz="2600" b="1" smtClean="0"/>
              <a:t>lrzsz</a:t>
            </a:r>
            <a:r>
              <a:rPr lang="zh-CN" altLang="en-US" sz="2600" smtClean="0"/>
              <a:t>是两个经常用到的组件。</a:t>
            </a:r>
            <a:endParaRPr lang="en-US" altLang="zh-CN" sz="2600" smtClean="0"/>
          </a:p>
          <a:p>
            <a:pPr marL="0" indent="0" fontAlgn="auto">
              <a:lnSpc>
                <a:spcPct val="150000"/>
              </a:lnSpc>
              <a:spcAft>
                <a:spcPts val="0"/>
              </a:spcAft>
              <a:buClr>
                <a:srgbClr val="0070C0"/>
              </a:buClr>
              <a:buNone/>
            </a:pPr>
            <a:r>
              <a:rPr lang="zh-CN" altLang="en-US" sz="2600" b="1" smtClean="0"/>
              <a:t>一，</a:t>
            </a:r>
            <a:r>
              <a:rPr lang="en-US" altLang="zh-CN" sz="2600" b="1" smtClean="0"/>
              <a:t>sftp</a:t>
            </a:r>
          </a:p>
          <a:p>
            <a:pPr marL="0" indent="0" fontAlgn="auto">
              <a:lnSpc>
                <a:spcPct val="150000"/>
              </a:lnSpc>
              <a:spcAft>
                <a:spcPts val="0"/>
              </a:spcAft>
              <a:buClr>
                <a:srgbClr val="0070C0"/>
              </a:buClr>
              <a:buNone/>
            </a:pPr>
            <a:r>
              <a:rPr lang="en-US" altLang="zh-CN" sz="2000" smtClean="0"/>
              <a:t>sftp-Secure File Transfer Protocol</a:t>
            </a:r>
            <a:r>
              <a:rPr lang="zh-CN" altLang="en-US" sz="2000" smtClean="0"/>
              <a:t>安全文件传输协议，可以为传输文件提供安全的网络加密，</a:t>
            </a:r>
            <a:r>
              <a:rPr lang="en-US" altLang="zh-CN" sz="2000" smtClean="0"/>
              <a:t>sftp</a:t>
            </a:r>
            <a:r>
              <a:rPr lang="zh-CN" altLang="en-US" sz="2000" smtClean="0"/>
              <a:t>是</a:t>
            </a:r>
            <a:r>
              <a:rPr lang="en-US" altLang="zh-CN" sz="2000" smtClean="0"/>
              <a:t>SSH</a:t>
            </a:r>
            <a:r>
              <a:rPr lang="zh-CN" altLang="en-US" sz="2000" smtClean="0"/>
              <a:t>的一部分，没有单独的线程守护，使用</a:t>
            </a:r>
            <a:r>
              <a:rPr lang="en-US" altLang="zh-CN" sz="2000" smtClean="0"/>
              <a:t>sshd</a:t>
            </a:r>
            <a:r>
              <a:rPr lang="zh-CN" altLang="en-US" sz="2000" smtClean="0"/>
              <a:t>线程进行守护，来完成相应的连接和相应操作。</a:t>
            </a:r>
            <a:endParaRPr lang="en-US" altLang="zh-CN" sz="2000" smtClean="0"/>
          </a:p>
          <a:p>
            <a:pPr marL="0" indent="0" fontAlgn="auto">
              <a:lnSpc>
                <a:spcPct val="150000"/>
              </a:lnSpc>
              <a:spcAft>
                <a:spcPts val="0"/>
              </a:spcAft>
              <a:buClr>
                <a:srgbClr val="0070C0"/>
              </a:buClr>
              <a:buNone/>
            </a:pPr>
            <a:r>
              <a:rPr lang="zh-CN" altLang="en-US" sz="2000"/>
              <a:t>使</a:t>
            </a:r>
            <a:r>
              <a:rPr lang="zh-CN" altLang="en-US" sz="2000" smtClean="0"/>
              <a:t>用</a:t>
            </a:r>
            <a:r>
              <a:rPr lang="en-US" altLang="zh-CN" sz="2000" smtClean="0"/>
              <a:t>secure CRT</a:t>
            </a:r>
            <a:r>
              <a:rPr lang="zh-CN" altLang="en-US" sz="2000" smtClean="0"/>
              <a:t>连接到</a:t>
            </a:r>
            <a:r>
              <a:rPr lang="en-US" altLang="zh-CN" sz="2000" smtClean="0"/>
              <a:t>centos,</a:t>
            </a:r>
            <a:r>
              <a:rPr lang="zh-CN" altLang="en-US" sz="2000" smtClean="0"/>
              <a:t>使用快捷键</a:t>
            </a:r>
            <a:r>
              <a:rPr lang="en-US" altLang="zh-CN" sz="2000" b="1" smtClean="0"/>
              <a:t>Alt+p</a:t>
            </a:r>
            <a:r>
              <a:rPr lang="zh-CN" altLang="en-US" sz="2000" smtClean="0"/>
              <a:t>打开和</a:t>
            </a:r>
            <a:r>
              <a:rPr lang="en-US" altLang="zh-CN" sz="2000" smtClean="0"/>
              <a:t>centos</a:t>
            </a:r>
            <a:r>
              <a:rPr lang="zh-CN" altLang="en-US" sz="2000" smtClean="0"/>
              <a:t>进行上传下载的窗口。下面我们打开</a:t>
            </a:r>
            <a:r>
              <a:rPr lang="en-US" altLang="zh-CN" sz="2000" smtClean="0"/>
              <a:t>sftp</a:t>
            </a:r>
            <a:r>
              <a:rPr lang="zh-CN" altLang="en-US" sz="2000" smtClean="0"/>
              <a:t>窗口学习几个命令：</a:t>
            </a:r>
            <a:endParaRPr lang="en-US" altLang="zh-CN" sz="2000" smtClean="0"/>
          </a:p>
          <a:p>
            <a:pPr marL="0" indent="0" fontAlgn="auto">
              <a:lnSpc>
                <a:spcPct val="150000"/>
              </a:lnSpc>
              <a:spcAft>
                <a:spcPts val="0"/>
              </a:spcAft>
              <a:buClr>
                <a:srgbClr val="0070C0"/>
              </a:buClr>
              <a:buNone/>
            </a:pP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500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41</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000" smtClean="0"/>
              <a:t>1</a:t>
            </a:r>
            <a:r>
              <a:rPr lang="zh-CN" altLang="en-US" sz="2000" smtClean="0"/>
              <a:t>、</a:t>
            </a:r>
            <a:r>
              <a:rPr lang="en-US" altLang="zh-CN" sz="2000" smtClean="0"/>
              <a:t>pwd</a:t>
            </a:r>
            <a:r>
              <a:rPr lang="zh-CN" altLang="en-US" sz="2000" smtClean="0"/>
              <a:t>是显示</a:t>
            </a:r>
            <a:r>
              <a:rPr lang="en-US" altLang="zh-CN" sz="2000" smtClean="0"/>
              <a:t>sftp</a:t>
            </a:r>
            <a:r>
              <a:rPr lang="zh-CN" altLang="en-US" sz="2000" smtClean="0"/>
              <a:t>服务所在的</a:t>
            </a:r>
            <a:r>
              <a:rPr lang="en-US" altLang="zh-CN" sz="2000" smtClean="0"/>
              <a:t>centos</a:t>
            </a:r>
            <a:r>
              <a:rPr lang="zh-CN" altLang="en-US" sz="2000" smtClean="0"/>
              <a:t>默认当前目录</a:t>
            </a:r>
            <a:endParaRPr lang="en-US" altLang="zh-CN" sz="2000" smtClean="0"/>
          </a:p>
          <a:p>
            <a:pPr marL="0" indent="0" fontAlgn="auto">
              <a:lnSpc>
                <a:spcPct val="150000"/>
              </a:lnSpc>
              <a:spcAft>
                <a:spcPts val="0"/>
              </a:spcAft>
              <a:buClr>
                <a:srgbClr val="0070C0"/>
              </a:buClr>
              <a:buNone/>
            </a:pPr>
            <a:r>
              <a:rPr lang="en-US" altLang="zh-CN" sz="2000" smtClean="0"/>
              <a:t>2</a:t>
            </a:r>
            <a:r>
              <a:rPr lang="zh-CN" altLang="en-US" sz="2000" smtClean="0"/>
              <a:t>、</a:t>
            </a:r>
            <a:r>
              <a:rPr lang="en-US" altLang="zh-CN" sz="2000" smtClean="0"/>
              <a:t>lpwd</a:t>
            </a:r>
            <a:r>
              <a:rPr lang="zh-CN" altLang="en-US" sz="2000" smtClean="0"/>
              <a:t>是显示</a:t>
            </a:r>
            <a:r>
              <a:rPr lang="en-US" altLang="zh-CN" sz="2000" smtClean="0"/>
              <a:t>Windows</a:t>
            </a:r>
            <a:r>
              <a:rPr lang="zh-CN" altLang="en-US" sz="2000" smtClean="0"/>
              <a:t>本地默认目录</a:t>
            </a:r>
            <a:endParaRPr lang="en-US" altLang="zh-CN" sz="2000" smtClean="0"/>
          </a:p>
          <a:p>
            <a:pPr marL="0" indent="0" fontAlgn="auto">
              <a:lnSpc>
                <a:spcPct val="150000"/>
              </a:lnSpc>
              <a:spcAft>
                <a:spcPts val="0"/>
              </a:spcAft>
              <a:buClr>
                <a:srgbClr val="0070C0"/>
              </a:buClr>
              <a:buNone/>
            </a:pPr>
            <a:r>
              <a:rPr lang="en-US" altLang="zh-CN" sz="2000" smtClean="0"/>
              <a:t>3</a:t>
            </a:r>
            <a:r>
              <a:rPr lang="zh-CN" altLang="en-US" sz="2000" smtClean="0"/>
              <a:t>、</a:t>
            </a:r>
            <a:r>
              <a:rPr lang="en-US" altLang="zh-CN" sz="2000" smtClean="0"/>
              <a:t>ls</a:t>
            </a:r>
            <a:r>
              <a:rPr lang="zh-CN" altLang="en-US" sz="2000" smtClean="0"/>
              <a:t>是显示</a:t>
            </a:r>
            <a:r>
              <a:rPr lang="en-US" altLang="zh-CN" sz="2000" smtClean="0"/>
              <a:t>sftp</a:t>
            </a:r>
            <a:r>
              <a:rPr lang="zh-CN" altLang="en-US" sz="2000" smtClean="0"/>
              <a:t>服务器的默认当前目录下的内容</a:t>
            </a:r>
            <a:endParaRPr lang="en-US" altLang="zh-CN" sz="2000" smtClean="0"/>
          </a:p>
          <a:p>
            <a:pPr marL="0" indent="0" fontAlgn="auto">
              <a:lnSpc>
                <a:spcPct val="150000"/>
              </a:lnSpc>
              <a:spcAft>
                <a:spcPts val="0"/>
              </a:spcAft>
              <a:buClr>
                <a:srgbClr val="0070C0"/>
              </a:buClr>
              <a:buNone/>
            </a:pPr>
            <a:r>
              <a:rPr lang="en-US" altLang="zh-CN" sz="2000" smtClean="0"/>
              <a:t>4</a:t>
            </a:r>
            <a:r>
              <a:rPr lang="zh-CN" altLang="en-US" sz="2000" smtClean="0"/>
              <a:t>、</a:t>
            </a:r>
            <a:r>
              <a:rPr lang="en-US" altLang="zh-CN" sz="2000" smtClean="0"/>
              <a:t>lls</a:t>
            </a:r>
            <a:r>
              <a:rPr lang="zh-CN" altLang="en-US" sz="2000" smtClean="0"/>
              <a:t>是显示本地默认当前目录下的内容</a:t>
            </a:r>
            <a:endParaRPr lang="en-US" altLang="zh-CN" sz="2000" smtClean="0"/>
          </a:p>
          <a:p>
            <a:pPr marL="0" indent="0" fontAlgn="auto">
              <a:lnSpc>
                <a:spcPct val="150000"/>
              </a:lnSpc>
              <a:spcAft>
                <a:spcPts val="0"/>
              </a:spcAft>
              <a:buClr>
                <a:srgbClr val="0070C0"/>
              </a:buClr>
              <a:buNone/>
            </a:pPr>
            <a:r>
              <a:rPr lang="en-US" altLang="zh-CN" sz="2000" smtClean="0"/>
              <a:t>5</a:t>
            </a:r>
            <a:r>
              <a:rPr lang="zh-CN" altLang="en-US" sz="2000" smtClean="0"/>
              <a:t>、在</a:t>
            </a:r>
            <a:r>
              <a:rPr lang="en-US" altLang="zh-CN" sz="2000" smtClean="0"/>
              <a:t>Linux</a:t>
            </a:r>
            <a:r>
              <a:rPr lang="zh-CN" altLang="en-US" sz="2000" smtClean="0"/>
              <a:t>命令前加上</a:t>
            </a:r>
            <a:r>
              <a:rPr lang="en-US" altLang="zh-CN" sz="2000" smtClean="0"/>
              <a:t>local</a:t>
            </a:r>
            <a:r>
              <a:rPr lang="zh-CN" altLang="en-US" sz="2000" smtClean="0"/>
              <a:t>首字母</a:t>
            </a:r>
            <a:r>
              <a:rPr lang="en-US" altLang="zh-CN" sz="2000" smtClean="0"/>
              <a:t>l</a:t>
            </a:r>
            <a:r>
              <a:rPr lang="zh-CN" altLang="en-US" sz="2000" smtClean="0"/>
              <a:t>就是操作的本地的文件命令</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657349" y="4132069"/>
            <a:ext cx="5488389" cy="2537291"/>
          </a:xfrm>
          <a:prstGeom prst="rect">
            <a:avLst/>
          </a:prstGeom>
        </p:spPr>
      </p:pic>
    </p:spTree>
    <p:extLst>
      <p:ext uri="{BB962C8B-B14F-4D97-AF65-F5344CB8AC3E}">
        <p14:creationId xmlns:p14="http://schemas.microsoft.com/office/powerpoint/2010/main" val="1219720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42</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000" smtClean="0"/>
              <a:t>6</a:t>
            </a:r>
            <a:r>
              <a:rPr lang="zh-CN" altLang="en-US" sz="2000" smtClean="0"/>
              <a:t>，</a:t>
            </a:r>
            <a:r>
              <a:rPr lang="en-US" altLang="zh-CN" sz="2000" smtClean="0"/>
              <a:t>put </a:t>
            </a:r>
            <a:r>
              <a:rPr lang="zh-CN" altLang="en-US" sz="2000" smtClean="0"/>
              <a:t>上传</a:t>
            </a:r>
            <a:endParaRPr lang="en-US" altLang="zh-CN" sz="2000" smtClean="0"/>
          </a:p>
          <a:p>
            <a:pPr marL="0" indent="0" fontAlgn="auto">
              <a:lnSpc>
                <a:spcPct val="150000"/>
              </a:lnSpc>
              <a:spcAft>
                <a:spcPts val="0"/>
              </a:spcAft>
              <a:buClr>
                <a:srgbClr val="0070C0"/>
              </a:buClr>
              <a:buNone/>
            </a:pP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974869" y="1844824"/>
            <a:ext cx="5476875" cy="1647825"/>
          </a:xfrm>
          <a:prstGeom prst="rect">
            <a:avLst/>
          </a:prstGeom>
        </p:spPr>
      </p:pic>
      <p:pic>
        <p:nvPicPr>
          <p:cNvPr id="3" name="图片 2"/>
          <p:cNvPicPr>
            <a:picLocks noChangeAspect="1"/>
          </p:cNvPicPr>
          <p:nvPr/>
        </p:nvPicPr>
        <p:blipFill>
          <a:blip r:embed="rId3"/>
          <a:stretch>
            <a:fillRect/>
          </a:stretch>
        </p:blipFill>
        <p:spPr>
          <a:xfrm>
            <a:off x="970338" y="3761525"/>
            <a:ext cx="3019425" cy="1209675"/>
          </a:xfrm>
          <a:prstGeom prst="rect">
            <a:avLst/>
          </a:prstGeom>
        </p:spPr>
      </p:pic>
    </p:spTree>
    <p:extLst>
      <p:ext uri="{BB962C8B-B14F-4D97-AF65-F5344CB8AC3E}">
        <p14:creationId xmlns:p14="http://schemas.microsoft.com/office/powerpoint/2010/main" val="18679189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43</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7</a:t>
            </a:r>
            <a:r>
              <a:rPr lang="zh-CN" altLang="en-US" sz="2600" smtClean="0"/>
              <a:t>、</a:t>
            </a:r>
            <a:r>
              <a:rPr lang="en-US" altLang="zh-CN" sz="2600" smtClean="0"/>
              <a:t>get</a:t>
            </a:r>
            <a:r>
              <a:rPr lang="zh-CN" altLang="en-US" sz="2600" smtClean="0"/>
              <a:t>下载</a:t>
            </a:r>
            <a:endParaRPr lang="en-US" altLang="zh-CN" sz="2600" smtClean="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1132520" y="1988840"/>
            <a:ext cx="5905500" cy="1152525"/>
          </a:xfrm>
          <a:prstGeom prst="rect">
            <a:avLst/>
          </a:prstGeom>
        </p:spPr>
      </p:pic>
      <p:pic>
        <p:nvPicPr>
          <p:cNvPr id="4" name="图片 3"/>
          <p:cNvPicPr>
            <a:picLocks noChangeAspect="1"/>
          </p:cNvPicPr>
          <p:nvPr/>
        </p:nvPicPr>
        <p:blipFill>
          <a:blip r:embed="rId3"/>
          <a:stretch>
            <a:fillRect/>
          </a:stretch>
        </p:blipFill>
        <p:spPr>
          <a:xfrm>
            <a:off x="1132520" y="3947342"/>
            <a:ext cx="5676900" cy="828675"/>
          </a:xfrm>
          <a:prstGeom prst="rect">
            <a:avLst/>
          </a:prstGeom>
        </p:spPr>
      </p:pic>
      <p:sp>
        <p:nvSpPr>
          <p:cNvPr id="7" name="AutoShape 4"/>
          <p:cNvSpPr>
            <a:spLocks noChangeArrowheads="1"/>
          </p:cNvSpPr>
          <p:nvPr/>
        </p:nvSpPr>
        <p:spPr bwMode="auto">
          <a:xfrm>
            <a:off x="971600" y="4776016"/>
            <a:ext cx="7059079" cy="1945459"/>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algn="l">
              <a:buFont typeface="Wingdings" pitchFamily="2" charset="2"/>
              <a:buNone/>
              <a:defRPr/>
            </a:pPr>
            <a:r>
              <a:rPr lang="en-US" altLang="zh-CN" sz="2000" b="1" smtClean="0">
                <a:ea typeface="黑体" pitchFamily="2" charset="-122"/>
              </a:rPr>
              <a:t>alt+p:</a:t>
            </a:r>
            <a:r>
              <a:rPr lang="zh-CN" altLang="en-US" sz="2000" b="1" smtClean="0">
                <a:ea typeface="黑体" pitchFamily="2" charset="-122"/>
              </a:rPr>
              <a:t>显示</a:t>
            </a:r>
            <a:r>
              <a:rPr lang="en-US" altLang="zh-CN" sz="2000" b="1" smtClean="0">
                <a:ea typeface="黑体" pitchFamily="2" charset="-122"/>
              </a:rPr>
              <a:t>sftp</a:t>
            </a:r>
            <a:r>
              <a:rPr lang="zh-CN" altLang="en-US" sz="2000" b="1"/>
              <a:t>文</a:t>
            </a:r>
            <a:r>
              <a:rPr lang="zh-CN" altLang="en-US" sz="2000" b="1" smtClean="0"/>
              <a:t>件传输界面</a:t>
            </a:r>
            <a:endParaRPr lang="en-US" altLang="zh-CN" sz="2000" b="1" smtClean="0"/>
          </a:p>
          <a:p>
            <a:pPr algn="l">
              <a:buFont typeface="Wingdings" pitchFamily="2" charset="2"/>
              <a:buNone/>
              <a:defRPr/>
            </a:pPr>
            <a:r>
              <a:rPr lang="en-US" altLang="zh-CN" sz="2000" b="1" smtClean="0">
                <a:ea typeface="黑体" pitchFamily="2" charset="-122"/>
              </a:rPr>
              <a:t>ls:</a:t>
            </a:r>
            <a:r>
              <a:rPr lang="zh-CN" altLang="en-US" sz="2000" b="1" smtClean="0">
                <a:ea typeface="黑体" pitchFamily="2" charset="-122"/>
              </a:rPr>
              <a:t>显示文件夹下内容</a:t>
            </a:r>
            <a:endParaRPr lang="en-US" altLang="zh-CN" sz="2000" b="1" smtClean="0">
              <a:ea typeface="黑体" pitchFamily="2" charset="-122"/>
            </a:endParaRPr>
          </a:p>
          <a:p>
            <a:pPr algn="l">
              <a:buFont typeface="Wingdings" pitchFamily="2" charset="2"/>
              <a:buNone/>
              <a:defRPr/>
            </a:pPr>
            <a:r>
              <a:rPr lang="en-US" altLang="zh-CN" sz="2000" b="1" smtClean="0"/>
              <a:t>pwd:</a:t>
            </a:r>
            <a:r>
              <a:rPr lang="zh-CN" altLang="en-US" sz="2000" b="1" smtClean="0"/>
              <a:t>显示当前文件夹</a:t>
            </a:r>
            <a:endParaRPr lang="en-US" altLang="zh-CN" sz="2000" b="1" smtClean="0"/>
          </a:p>
          <a:p>
            <a:pPr algn="l">
              <a:buFont typeface="Wingdings" pitchFamily="2" charset="2"/>
              <a:buNone/>
              <a:defRPr/>
            </a:pPr>
            <a:r>
              <a:rPr lang="en-US" altLang="zh-CN" sz="2000" b="1" smtClean="0">
                <a:ea typeface="黑体" pitchFamily="2" charset="-122"/>
              </a:rPr>
              <a:t>cd:</a:t>
            </a:r>
          </a:p>
          <a:p>
            <a:pPr algn="l">
              <a:buFont typeface="Wingdings" pitchFamily="2" charset="2"/>
              <a:buNone/>
              <a:defRPr/>
            </a:pPr>
            <a:endParaRPr lang="zh-CN" altLang="en-US" sz="2000" b="1" dirty="0">
              <a:ea typeface="黑体" pitchFamily="2" charset="-122"/>
            </a:endParaRPr>
          </a:p>
        </p:txBody>
      </p:sp>
    </p:spTree>
    <p:extLst>
      <p:ext uri="{BB962C8B-B14F-4D97-AF65-F5344CB8AC3E}">
        <p14:creationId xmlns:p14="http://schemas.microsoft.com/office/powerpoint/2010/main" val="5637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44</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b="1" smtClean="0"/>
              <a:t>二、</a:t>
            </a:r>
            <a:r>
              <a:rPr lang="en-US" altLang="zh-CN" sz="2600" b="1" smtClean="0"/>
              <a:t>lrzsz</a:t>
            </a:r>
          </a:p>
          <a:p>
            <a:pPr marL="0" indent="0" fontAlgn="auto">
              <a:lnSpc>
                <a:spcPct val="150000"/>
              </a:lnSpc>
              <a:spcAft>
                <a:spcPts val="0"/>
              </a:spcAft>
              <a:buClr>
                <a:srgbClr val="0070C0"/>
              </a:buClr>
              <a:buNone/>
            </a:pPr>
            <a:r>
              <a:rPr lang="en-US" altLang="zh-CN" sz="2000" smtClean="0"/>
              <a:t>lrzsz</a:t>
            </a:r>
            <a:r>
              <a:rPr lang="zh-CN" altLang="en-US" sz="2000" smtClean="0"/>
              <a:t>使用方便可以替代</a:t>
            </a:r>
            <a:r>
              <a:rPr lang="en-US" altLang="zh-CN" sz="2000" smtClean="0"/>
              <a:t>sftp,</a:t>
            </a:r>
            <a:r>
              <a:rPr lang="zh-CN" altLang="en-US" sz="2000" smtClean="0"/>
              <a:t>在</a:t>
            </a:r>
            <a:r>
              <a:rPr lang="en-US" altLang="zh-CN" sz="2000" smtClean="0"/>
              <a:t>centos</a:t>
            </a:r>
            <a:r>
              <a:rPr lang="zh-CN" altLang="en-US" sz="2000" smtClean="0"/>
              <a:t>中可以用</a:t>
            </a:r>
            <a:r>
              <a:rPr lang="en-US" altLang="zh-CN" sz="2000" smtClean="0"/>
              <a:t>yum</a:t>
            </a:r>
            <a:r>
              <a:rPr lang="zh-CN" altLang="en-US" sz="2000" smtClean="0"/>
              <a:t>命令安装</a:t>
            </a:r>
            <a:r>
              <a:rPr lang="en-US" altLang="zh-CN" sz="2000" smtClean="0"/>
              <a:t>lrzsz:yum –y install lrzsz</a:t>
            </a:r>
            <a:r>
              <a:rPr lang="zh-CN" altLang="en-US" sz="2000" smtClean="0"/>
              <a:t>，也可以用离线安装包安装。</a:t>
            </a:r>
            <a:endParaRPr lang="en-US" altLang="zh-CN" sz="2000" smtClean="0"/>
          </a:p>
          <a:p>
            <a:pPr marL="0" indent="0" fontAlgn="auto">
              <a:lnSpc>
                <a:spcPct val="150000"/>
              </a:lnSpc>
              <a:spcAft>
                <a:spcPts val="0"/>
              </a:spcAft>
              <a:buClr>
                <a:srgbClr val="0070C0"/>
              </a:buClr>
              <a:buNone/>
            </a:pPr>
            <a:r>
              <a:rPr lang="en-US" altLang="zh-CN" sz="2000" b="1" smtClean="0"/>
              <a:t>1</a:t>
            </a:r>
            <a:r>
              <a:rPr lang="zh-CN" altLang="en-US" sz="2000" b="1" smtClean="0"/>
              <a:t>、</a:t>
            </a:r>
            <a:r>
              <a:rPr lang="en-US" altLang="zh-CN" sz="2000" b="1" smtClean="0"/>
              <a:t>rz </a:t>
            </a:r>
            <a:r>
              <a:rPr lang="zh-CN" altLang="en-US" sz="2000" b="1" smtClean="0"/>
              <a:t>上传文件</a:t>
            </a:r>
            <a:endParaRPr lang="en-US" altLang="zh-CN" sz="2000" b="1" smtClean="0"/>
          </a:p>
          <a:p>
            <a:pPr marL="0" indent="0" fontAlgn="auto">
              <a:lnSpc>
                <a:spcPct val="150000"/>
              </a:lnSpc>
              <a:spcAft>
                <a:spcPts val="0"/>
              </a:spcAft>
              <a:buClr>
                <a:srgbClr val="0070C0"/>
              </a:buClr>
              <a:buNone/>
            </a:pPr>
            <a:r>
              <a:rPr lang="en-US" altLang="zh-CN" sz="2000" smtClean="0"/>
              <a:t>a</a:t>
            </a:r>
            <a:r>
              <a:rPr lang="zh-CN" altLang="en-US" sz="2000" smtClean="0"/>
              <a:t>、命</a:t>
            </a:r>
            <a:r>
              <a:rPr lang="zh-CN" altLang="en-US" sz="2000"/>
              <a:t>令</a:t>
            </a:r>
            <a:r>
              <a:rPr lang="zh-CN" altLang="en-US" sz="2000" smtClean="0"/>
              <a:t>行输入</a:t>
            </a:r>
            <a:r>
              <a:rPr lang="en-US" altLang="zh-CN" sz="2000" smtClean="0"/>
              <a:t>rz</a:t>
            </a:r>
            <a:r>
              <a:rPr lang="zh-CN" altLang="en-US" sz="2000" smtClean="0"/>
              <a:t>，会弹出本地上传对话框</a:t>
            </a:r>
            <a:endParaRPr lang="en-US" altLang="zh-CN" sz="2000" smtClean="0"/>
          </a:p>
          <a:p>
            <a:pPr marL="0" indent="0" fontAlgn="auto">
              <a:lnSpc>
                <a:spcPct val="150000"/>
              </a:lnSpc>
              <a:spcAft>
                <a:spcPts val="0"/>
              </a:spcAft>
              <a:buClr>
                <a:srgbClr val="0070C0"/>
              </a:buClr>
              <a:buNone/>
            </a:pPr>
            <a:endParaRPr lang="en-US" altLang="zh-CN" sz="2000" smtClean="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619672" y="4112127"/>
            <a:ext cx="4543425" cy="2581275"/>
          </a:xfrm>
          <a:prstGeom prst="rect">
            <a:avLst/>
          </a:prstGeom>
        </p:spPr>
      </p:pic>
    </p:spTree>
    <p:extLst>
      <p:ext uri="{BB962C8B-B14F-4D97-AF65-F5344CB8AC3E}">
        <p14:creationId xmlns:p14="http://schemas.microsoft.com/office/powerpoint/2010/main" val="28747932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45</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b</a:t>
            </a:r>
            <a:r>
              <a:rPr lang="zh-CN" altLang="en-US" sz="2600" smtClean="0"/>
              <a:t>、直接拖拽上传文件</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1379528" y="4723897"/>
            <a:ext cx="6258200" cy="1602402"/>
          </a:xfrm>
          <a:prstGeom prst="rect">
            <a:avLst/>
          </a:prstGeom>
        </p:spPr>
      </p:pic>
      <p:pic>
        <p:nvPicPr>
          <p:cNvPr id="7" name="图片 6"/>
          <p:cNvPicPr>
            <a:picLocks noChangeAspect="1"/>
          </p:cNvPicPr>
          <p:nvPr/>
        </p:nvPicPr>
        <p:blipFill>
          <a:blip r:embed="rId3"/>
          <a:stretch>
            <a:fillRect/>
          </a:stretch>
        </p:blipFill>
        <p:spPr>
          <a:xfrm>
            <a:off x="1475656" y="1844824"/>
            <a:ext cx="4391769" cy="2371555"/>
          </a:xfrm>
          <a:prstGeom prst="rect">
            <a:avLst/>
          </a:prstGeom>
        </p:spPr>
      </p:pic>
    </p:spTree>
    <p:extLst>
      <p:ext uri="{BB962C8B-B14F-4D97-AF65-F5344CB8AC3E}">
        <p14:creationId xmlns:p14="http://schemas.microsoft.com/office/powerpoint/2010/main" val="15350373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46</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c</a:t>
            </a:r>
            <a:r>
              <a:rPr lang="zh-CN" altLang="en-US" sz="2600" smtClean="0"/>
              <a:t>、</a:t>
            </a:r>
            <a:r>
              <a:rPr lang="en-US" altLang="zh-CN" sz="2600" smtClean="0"/>
              <a:t>sz</a:t>
            </a:r>
            <a:r>
              <a:rPr lang="zh-CN" altLang="en-US" sz="2600" smtClean="0"/>
              <a:t>下载</a:t>
            </a:r>
            <a:endParaRPr lang="en-US" altLang="zh-CN" sz="2600" smtClean="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971600" y="1988840"/>
            <a:ext cx="7380188" cy="1656184"/>
          </a:xfrm>
          <a:prstGeom prst="rect">
            <a:avLst/>
          </a:prstGeom>
        </p:spPr>
      </p:pic>
      <p:pic>
        <p:nvPicPr>
          <p:cNvPr id="3" name="图片 2"/>
          <p:cNvPicPr>
            <a:picLocks noChangeAspect="1"/>
          </p:cNvPicPr>
          <p:nvPr/>
        </p:nvPicPr>
        <p:blipFill>
          <a:blip r:embed="rId3"/>
          <a:stretch>
            <a:fillRect/>
          </a:stretch>
        </p:blipFill>
        <p:spPr>
          <a:xfrm>
            <a:off x="1294445" y="4218899"/>
            <a:ext cx="5743575" cy="1533525"/>
          </a:xfrm>
          <a:prstGeom prst="rect">
            <a:avLst/>
          </a:prstGeom>
        </p:spPr>
      </p:pic>
    </p:spTree>
    <p:extLst>
      <p:ext uri="{BB962C8B-B14F-4D97-AF65-F5344CB8AC3E}">
        <p14:creationId xmlns:p14="http://schemas.microsoft.com/office/powerpoint/2010/main" val="3939441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5</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 </a:t>
            </a:r>
            <a:endParaRPr lang="zh-CN" altLang="en-US" sz="2600"/>
          </a:p>
        </p:txBody>
      </p:sp>
      <p:pic>
        <p:nvPicPr>
          <p:cNvPr id="6" name="图片 5"/>
          <p:cNvPicPr/>
          <p:nvPr/>
        </p:nvPicPr>
        <p:blipFill>
          <a:blip r:embed="rId2"/>
          <a:stretch>
            <a:fillRect/>
          </a:stretch>
        </p:blipFill>
        <p:spPr>
          <a:xfrm>
            <a:off x="628650" y="1196753"/>
            <a:ext cx="7759773" cy="5524724"/>
          </a:xfrm>
          <a:prstGeom prst="rect">
            <a:avLst/>
          </a:prstGeom>
        </p:spPr>
      </p:pic>
    </p:spTree>
    <p:extLst>
      <p:ext uri="{BB962C8B-B14F-4D97-AF65-F5344CB8AC3E}">
        <p14:creationId xmlns:p14="http://schemas.microsoft.com/office/powerpoint/2010/main" val="4157281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6</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2" indent="-457200" fontAlgn="auto">
              <a:lnSpc>
                <a:spcPct val="150000"/>
              </a:lnSpc>
              <a:spcBef>
                <a:spcPts val="750"/>
              </a:spcBef>
              <a:spcAft>
                <a:spcPts val="0"/>
              </a:spcAft>
              <a:buClr>
                <a:srgbClr val="0070C0"/>
              </a:buClr>
              <a:buFont typeface="Wingdings" panose="05000000000000000000" pitchFamily="2" charset="2"/>
              <a:buChar char="l"/>
            </a:pPr>
            <a:r>
              <a:rPr lang="zh-CN" altLang="zh-CN" sz="2800"/>
              <a:t>虚拟网桥</a:t>
            </a:r>
          </a:p>
          <a:p>
            <a:pPr marL="0" indent="0" fontAlgn="auto">
              <a:lnSpc>
                <a:spcPct val="150000"/>
              </a:lnSpc>
              <a:spcAft>
                <a:spcPts val="0"/>
              </a:spcAft>
              <a:buClr>
                <a:srgbClr val="0070C0"/>
              </a:buClr>
              <a:buNone/>
            </a:pPr>
            <a:r>
              <a:rPr lang="zh-CN" altLang="zh-CN"/>
              <a:t>网桥</a:t>
            </a:r>
            <a:r>
              <a:rPr lang="en-US" altLang="zh-CN"/>
              <a:t>bridge</a:t>
            </a:r>
            <a:r>
              <a:rPr lang="zh-CN" altLang="zh-CN"/>
              <a:t>用来连接局域网的，用来扩展网络和通信，在</a:t>
            </a:r>
            <a:r>
              <a:rPr lang="en-US" altLang="zh-CN"/>
              <a:t>vmware</a:t>
            </a:r>
            <a:r>
              <a:rPr lang="zh-CN" altLang="zh-CN"/>
              <a:t>中只有虚拟交换</a:t>
            </a:r>
            <a:r>
              <a:rPr lang="zh-CN" altLang="zh-CN" smtClean="0"/>
              <a:t>机是</a:t>
            </a:r>
            <a:r>
              <a:rPr lang="en-US" altLang="zh-CN" smtClean="0"/>
              <a:t>Vmnet0</a:t>
            </a:r>
            <a:r>
              <a:rPr lang="zh-CN" altLang="zh-CN" smtClean="0"/>
              <a:t>的</a:t>
            </a:r>
            <a:r>
              <a:rPr lang="zh-CN" altLang="zh-CN"/>
              <a:t>时候，在虚拟交换机</a:t>
            </a:r>
            <a:r>
              <a:rPr lang="en-US" altLang="zh-CN"/>
              <a:t>Vmnet0</a:t>
            </a:r>
            <a:r>
              <a:rPr lang="zh-CN" altLang="zh-CN"/>
              <a:t>下，我们的虚拟机通过虚拟网桥，桥接到一个真实的网络上。</a:t>
            </a:r>
          </a:p>
          <a:p>
            <a:pPr marL="0" indent="0" fontAlgn="auto">
              <a:lnSpc>
                <a:spcPct val="150000"/>
              </a:lnSpc>
              <a:spcAft>
                <a:spcPts val="0"/>
              </a:spcAft>
              <a:buClr>
                <a:srgbClr val="0070C0"/>
              </a:buClr>
              <a:buNone/>
            </a:pPr>
            <a:endParaRPr lang="zh-CN" altLang="en-US" sz="2600"/>
          </a:p>
        </p:txBody>
      </p:sp>
    </p:spTree>
    <p:extLst>
      <p:ext uri="{BB962C8B-B14F-4D97-AF65-F5344CB8AC3E}">
        <p14:creationId xmlns:p14="http://schemas.microsoft.com/office/powerpoint/2010/main" val="28099469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7</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2" indent="-457200" fontAlgn="auto">
              <a:lnSpc>
                <a:spcPct val="150000"/>
              </a:lnSpc>
              <a:spcBef>
                <a:spcPts val="750"/>
              </a:spcBef>
              <a:spcAft>
                <a:spcPts val="0"/>
              </a:spcAft>
              <a:buClr>
                <a:srgbClr val="0070C0"/>
              </a:buClr>
              <a:buFont typeface="Wingdings" panose="05000000000000000000" pitchFamily="2" charset="2"/>
              <a:buChar char="l"/>
            </a:pPr>
            <a:r>
              <a:rPr lang="zh-CN" altLang="zh-CN" sz="2800"/>
              <a:t>虚拟</a:t>
            </a:r>
            <a:r>
              <a:rPr lang="en-US" altLang="zh-CN" sz="2800"/>
              <a:t>DHCP</a:t>
            </a:r>
            <a:r>
              <a:rPr lang="zh-CN" altLang="zh-CN" sz="2800"/>
              <a:t>服务器</a:t>
            </a:r>
          </a:p>
          <a:p>
            <a:pPr marL="0" indent="0" fontAlgn="auto">
              <a:lnSpc>
                <a:spcPct val="150000"/>
              </a:lnSpc>
              <a:spcAft>
                <a:spcPts val="0"/>
              </a:spcAft>
              <a:buClr>
                <a:srgbClr val="0070C0"/>
              </a:buClr>
              <a:buNone/>
            </a:pPr>
            <a:r>
              <a:rPr lang="zh-CN" altLang="zh-CN"/>
              <a:t>当虚拟网卡连接到虚拟交换机</a:t>
            </a:r>
            <a:r>
              <a:rPr lang="en-US" altLang="zh-CN"/>
              <a:t>Vmnet1</a:t>
            </a:r>
            <a:r>
              <a:rPr lang="zh-CN" altLang="zh-CN"/>
              <a:t>或</a:t>
            </a:r>
            <a:r>
              <a:rPr lang="en-US" altLang="zh-CN"/>
              <a:t>Vmnet8</a:t>
            </a:r>
            <a:r>
              <a:rPr lang="zh-CN" altLang="zh-CN"/>
              <a:t>的时候，会自动安装运行虚拟</a:t>
            </a:r>
            <a:r>
              <a:rPr lang="en-US" altLang="zh-CN"/>
              <a:t>DHCP</a:t>
            </a:r>
            <a:r>
              <a:rPr lang="zh-CN" altLang="zh-CN"/>
              <a:t>（</a:t>
            </a:r>
            <a:r>
              <a:rPr lang="en-US" altLang="zh-CN"/>
              <a:t>Dynamic Host configuration protocol</a:t>
            </a:r>
            <a:r>
              <a:rPr lang="zh-CN" altLang="zh-CN"/>
              <a:t>动态主机配置协议）服务器，并且链接到这台虚拟交换机。</a:t>
            </a:r>
            <a:r>
              <a:rPr lang="en-US" altLang="zh-CN"/>
              <a:t>DHCP</a:t>
            </a:r>
            <a:r>
              <a:rPr lang="zh-CN" altLang="zh-CN"/>
              <a:t>服务器又两个作用：第一是为内部网络自动分配</a:t>
            </a:r>
            <a:r>
              <a:rPr lang="en-US" altLang="zh-CN"/>
              <a:t>IP</a:t>
            </a:r>
            <a:r>
              <a:rPr lang="zh-CN" altLang="zh-CN"/>
              <a:t>地址，第二是统一规划和管理内部网络</a:t>
            </a:r>
            <a:r>
              <a:rPr lang="en-US" altLang="zh-CN"/>
              <a:t>IP</a:t>
            </a:r>
            <a:r>
              <a:rPr lang="zh-CN" altLang="zh-CN"/>
              <a:t>地址</a:t>
            </a:r>
          </a:p>
          <a:p>
            <a:pPr marL="0" indent="0" fontAlgn="auto">
              <a:lnSpc>
                <a:spcPct val="150000"/>
              </a:lnSpc>
              <a:spcAft>
                <a:spcPts val="0"/>
              </a:spcAft>
              <a:buClr>
                <a:srgbClr val="0070C0"/>
              </a:buClr>
              <a:buNone/>
            </a:pPr>
            <a:endParaRPr lang="zh-CN" altLang="en-US" sz="2600"/>
          </a:p>
        </p:txBody>
      </p:sp>
    </p:spTree>
    <p:extLst>
      <p:ext uri="{BB962C8B-B14F-4D97-AF65-F5344CB8AC3E}">
        <p14:creationId xmlns:p14="http://schemas.microsoft.com/office/powerpoint/2010/main" val="663609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8</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2" indent="-457200" fontAlgn="auto">
              <a:lnSpc>
                <a:spcPct val="150000"/>
              </a:lnSpc>
              <a:spcBef>
                <a:spcPts val="750"/>
              </a:spcBef>
              <a:spcAft>
                <a:spcPts val="0"/>
              </a:spcAft>
              <a:buClr>
                <a:srgbClr val="0070C0"/>
              </a:buClr>
              <a:buFont typeface="Wingdings" panose="05000000000000000000" pitchFamily="2" charset="2"/>
              <a:buChar char="l"/>
            </a:pPr>
            <a:r>
              <a:rPr lang="zh-CN" altLang="zh-CN" sz="2800"/>
              <a:t>虚拟</a:t>
            </a:r>
            <a:r>
              <a:rPr lang="en-US" altLang="zh-CN" sz="2800"/>
              <a:t>NAT</a:t>
            </a:r>
            <a:r>
              <a:rPr lang="zh-CN" altLang="zh-CN" sz="2800"/>
              <a:t>服务器</a:t>
            </a:r>
          </a:p>
          <a:p>
            <a:pPr marL="0" indent="0" fontAlgn="auto">
              <a:lnSpc>
                <a:spcPct val="150000"/>
              </a:lnSpc>
              <a:spcAft>
                <a:spcPts val="0"/>
              </a:spcAft>
              <a:buClr>
                <a:srgbClr val="0070C0"/>
              </a:buClr>
              <a:buNone/>
            </a:pPr>
            <a:r>
              <a:rPr lang="zh-CN" altLang="zh-CN"/>
              <a:t>只有虚拟网卡连接到虚拟交换机</a:t>
            </a:r>
            <a:r>
              <a:rPr lang="en-US" altLang="zh-CN"/>
              <a:t>Vmnet8</a:t>
            </a:r>
            <a:r>
              <a:rPr lang="zh-CN" altLang="zh-CN"/>
              <a:t>的时候才会自动安装运行</a:t>
            </a:r>
            <a:r>
              <a:rPr lang="en-US" altLang="zh-CN"/>
              <a:t>NAT</a:t>
            </a:r>
            <a:r>
              <a:rPr lang="zh-CN" altLang="zh-CN"/>
              <a:t>服务器，并连接到这个虚拟交换机上面。</a:t>
            </a:r>
            <a:r>
              <a:rPr lang="en-US" altLang="zh-CN"/>
              <a:t>NAT</a:t>
            </a:r>
            <a:r>
              <a:rPr lang="zh-CN" altLang="zh-CN"/>
              <a:t>（</a:t>
            </a:r>
            <a:r>
              <a:rPr lang="en-US" altLang="zh-CN"/>
              <a:t>network address transaction </a:t>
            </a:r>
            <a:r>
              <a:rPr lang="zh-CN" altLang="zh-CN"/>
              <a:t>网络地址转换）服务器</a:t>
            </a:r>
            <a:r>
              <a:rPr lang="en-US" altLang="zh-CN"/>
              <a:t>,</a:t>
            </a:r>
            <a:r>
              <a:rPr lang="zh-CN" altLang="zh-CN"/>
              <a:t>只要</a:t>
            </a:r>
            <a:r>
              <a:rPr lang="en-US" altLang="zh-CN"/>
              <a:t>NAT</a:t>
            </a:r>
            <a:r>
              <a:rPr lang="zh-CN" altLang="zh-CN"/>
              <a:t>服务器可以上网那么任何连接到这个服务器的虚拟机都可以上网，可以根据</a:t>
            </a:r>
            <a:r>
              <a:rPr lang="en-US" altLang="zh-CN"/>
              <a:t>NAT</a:t>
            </a:r>
            <a:r>
              <a:rPr lang="zh-CN" altLang="zh-CN"/>
              <a:t>设置配置我们的虚拟机上网。</a:t>
            </a:r>
          </a:p>
          <a:p>
            <a:pPr marL="0" indent="0" fontAlgn="auto">
              <a:lnSpc>
                <a:spcPct val="150000"/>
              </a:lnSpc>
              <a:spcAft>
                <a:spcPts val="0"/>
              </a:spcAft>
              <a:buClr>
                <a:srgbClr val="0070C0"/>
              </a:buClr>
              <a:buNone/>
            </a:pPr>
            <a:endParaRPr lang="zh-CN" altLang="en-US" sz="2600"/>
          </a:p>
        </p:txBody>
      </p:sp>
    </p:spTree>
    <p:extLst>
      <p:ext uri="{BB962C8B-B14F-4D97-AF65-F5344CB8AC3E}">
        <p14:creationId xmlns:p14="http://schemas.microsoft.com/office/powerpoint/2010/main" val="774263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9</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2" indent="-457200" fontAlgn="auto">
              <a:lnSpc>
                <a:spcPct val="150000"/>
              </a:lnSpc>
              <a:spcBef>
                <a:spcPts val="750"/>
              </a:spcBef>
              <a:spcAft>
                <a:spcPts val="0"/>
              </a:spcAft>
              <a:buClr>
                <a:srgbClr val="0070C0"/>
              </a:buClr>
              <a:buFont typeface="Wingdings" panose="05000000000000000000" pitchFamily="2" charset="2"/>
              <a:buChar char="l"/>
            </a:pPr>
            <a:r>
              <a:rPr lang="zh-CN" altLang="zh-CN" sz="2800"/>
              <a:t>主机虚拟网卡</a:t>
            </a:r>
          </a:p>
          <a:p>
            <a:pPr marL="0" indent="0" fontAlgn="auto">
              <a:lnSpc>
                <a:spcPct val="150000"/>
              </a:lnSpc>
              <a:spcAft>
                <a:spcPts val="0"/>
              </a:spcAft>
              <a:buClr>
                <a:srgbClr val="0070C0"/>
              </a:buClr>
              <a:buNone/>
            </a:pPr>
            <a:r>
              <a:rPr lang="zh-CN" altLang="zh-CN"/>
              <a:t>当我们安装</a:t>
            </a:r>
            <a:r>
              <a:rPr lang="en-US" altLang="zh-CN"/>
              <a:t>vmware</a:t>
            </a:r>
            <a:r>
              <a:rPr lang="zh-CN" altLang="zh-CN"/>
              <a:t>的时候，会在我们的宿主机器上面安装两个主机虚拟网卡，分别可以和</a:t>
            </a:r>
            <a:r>
              <a:rPr lang="en-US" altLang="zh-CN"/>
              <a:t>Vmnet1</a:t>
            </a:r>
            <a:r>
              <a:rPr lang="zh-CN" altLang="zh-CN"/>
              <a:t>、</a:t>
            </a:r>
            <a:r>
              <a:rPr lang="en-US" altLang="zh-CN"/>
              <a:t>Vmnet8</a:t>
            </a:r>
            <a:r>
              <a:rPr lang="zh-CN" altLang="zh-CN"/>
              <a:t>虚拟交换机相连，从而形成一个虚拟局域网。</a:t>
            </a:r>
          </a:p>
          <a:p>
            <a:pPr marL="0" indent="0" fontAlgn="auto">
              <a:lnSpc>
                <a:spcPct val="150000"/>
              </a:lnSpc>
              <a:spcAft>
                <a:spcPts val="0"/>
              </a:spcAft>
              <a:buClr>
                <a:srgbClr val="0070C0"/>
              </a:buClr>
              <a:buNone/>
            </a:pPr>
            <a:endParaRPr lang="zh-CN" altLang="en-US" sz="2600"/>
          </a:p>
        </p:txBody>
      </p:sp>
      <p:pic>
        <p:nvPicPr>
          <p:cNvPr id="6" name="图片 5"/>
          <p:cNvPicPr/>
          <p:nvPr/>
        </p:nvPicPr>
        <p:blipFill>
          <a:blip r:embed="rId2"/>
          <a:stretch>
            <a:fillRect/>
          </a:stretch>
        </p:blipFill>
        <p:spPr>
          <a:xfrm>
            <a:off x="608620" y="3453926"/>
            <a:ext cx="7906730" cy="2902425"/>
          </a:xfrm>
          <a:prstGeom prst="rect">
            <a:avLst/>
          </a:prstGeom>
        </p:spPr>
      </p:pic>
    </p:spTree>
    <p:extLst>
      <p:ext uri="{BB962C8B-B14F-4D97-AF65-F5344CB8AC3E}">
        <p14:creationId xmlns:p14="http://schemas.microsoft.com/office/powerpoint/2010/main" val="4277328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5792</TotalTime>
  <Words>3781</Words>
  <Application>Microsoft Office PowerPoint</Application>
  <PresentationFormat>全屏显示(4:3)</PresentationFormat>
  <Paragraphs>249</Paragraphs>
  <Slides>46</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46</vt:i4>
      </vt:variant>
    </vt:vector>
  </HeadingPairs>
  <TitlesOfParts>
    <vt:vector size="58" baseType="lpstr">
      <vt:lpstr>等线</vt:lpstr>
      <vt:lpstr>等线 Light</vt:lpstr>
      <vt:lpstr>黑体</vt:lpstr>
      <vt:lpstr>华文楷体</vt:lpstr>
      <vt:lpstr>宋体</vt:lpstr>
      <vt:lpstr>微软雅黑</vt:lpstr>
      <vt:lpstr>Arial</vt:lpstr>
      <vt:lpstr>Calibri</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第1章内容回顾</dc:title>
  <dc:creator>xiaojing.dai</dc:creator>
  <cp:lastModifiedBy>Administrator</cp:lastModifiedBy>
  <cp:revision>916</cp:revision>
  <dcterms:created xsi:type="dcterms:W3CDTF">2006-03-08T06:55:38Z</dcterms:created>
  <dcterms:modified xsi:type="dcterms:W3CDTF">2018-07-15T07:33:13Z</dcterms:modified>
</cp:coreProperties>
</file>